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816" r:id="rId2"/>
  </p:sldMasterIdLst>
  <p:notesMasterIdLst>
    <p:notesMasterId r:id="rId15"/>
  </p:notesMasterIdLst>
  <p:sldIdLst>
    <p:sldId id="256" r:id="rId3"/>
    <p:sldId id="284" r:id="rId4"/>
    <p:sldId id="281" r:id="rId5"/>
    <p:sldId id="286" r:id="rId6"/>
    <p:sldId id="288" r:id="rId7"/>
    <p:sldId id="258" r:id="rId8"/>
    <p:sldId id="264" r:id="rId9"/>
    <p:sldId id="268" r:id="rId10"/>
    <p:sldId id="289" r:id="rId11"/>
    <p:sldId id="287" r:id="rId12"/>
    <p:sldId id="285" r:id="rId13"/>
    <p:sldId id="283"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2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C7E4B-47E2-4197-AB20-0789FD609A15}" type="datetimeFigureOut">
              <a:rPr lang="ru-RU" smtClean="0"/>
              <a:t>13.10.2011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A76F7-DA69-4A96-BC4B-83E2883D3276}" type="slidenum">
              <a:rPr lang="ru-RU" smtClean="0"/>
              <a:t>‹#›</a:t>
            </a:fld>
            <a:endParaRPr lang="ru-RU"/>
          </a:p>
        </p:txBody>
      </p:sp>
    </p:spTree>
    <p:extLst>
      <p:ext uri="{BB962C8B-B14F-4D97-AF65-F5344CB8AC3E}">
        <p14:creationId xmlns:p14="http://schemas.microsoft.com/office/powerpoint/2010/main" val="362019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bg bwMode="gray">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4095751" y="0"/>
            <a:ext cx="1890183" cy="6858000"/>
          </a:xfrm>
          <a:prstGeom prst="rect">
            <a:avLst/>
          </a:prstGeom>
          <a:solidFill>
            <a:schemeClr val="accent2">
              <a:alpha val="70195"/>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ru-RU"/>
          </a:p>
        </p:txBody>
      </p:sp>
      <p:sp>
        <p:nvSpPr>
          <p:cNvPr id="5" name="Rectangle 3"/>
          <p:cNvSpPr>
            <a:spLocks noChangeArrowheads="1"/>
          </p:cNvSpPr>
          <p:nvPr/>
        </p:nvSpPr>
        <p:spPr bwMode="gray">
          <a:xfrm>
            <a:off x="1" y="0"/>
            <a:ext cx="4203700" cy="6858000"/>
          </a:xfrm>
          <a:prstGeom prst="rect">
            <a:avLst/>
          </a:prstGeom>
          <a:gradFill rotWithShape="1">
            <a:gsLst>
              <a:gs pos="0">
                <a:schemeClr val="accent2"/>
              </a:gs>
              <a:gs pos="100000">
                <a:schemeClr val="accent2">
                  <a:gamma/>
                  <a:shade val="85882"/>
                  <a:invGamma/>
                </a:schemeClr>
              </a:gs>
            </a:gsLst>
            <a:lin ang="5400000" scaled="1"/>
          </a:gradFill>
          <a:ln w="28575" algn="ctr">
            <a:noFill/>
            <a:miter lim="800000"/>
            <a:headEnd/>
            <a:tailEnd/>
          </a:ln>
          <a:effectLst/>
        </p:spPr>
        <p:txBody>
          <a:bodyPr wrap="none" anchor="ctr"/>
          <a:lstStyle/>
          <a:p>
            <a:pPr>
              <a:defRPr/>
            </a:pPr>
            <a:endParaRPr lang="ru-RU"/>
          </a:p>
        </p:txBody>
      </p:sp>
      <p:sp>
        <p:nvSpPr>
          <p:cNvPr id="6" name="Rectangle 4"/>
          <p:cNvSpPr>
            <a:spLocks noChangeArrowheads="1"/>
          </p:cNvSpPr>
          <p:nvPr/>
        </p:nvSpPr>
        <p:spPr bwMode="gray">
          <a:xfrm>
            <a:off x="9203267" y="-11113"/>
            <a:ext cx="404284" cy="6858001"/>
          </a:xfrm>
          <a:prstGeom prst="rect">
            <a:avLst/>
          </a:prstGeom>
          <a:solidFill>
            <a:schemeClr val="accent2">
              <a:alpha val="30196"/>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ru-RU"/>
          </a:p>
        </p:txBody>
      </p:sp>
      <p:sp>
        <p:nvSpPr>
          <p:cNvPr id="7" name="Rectangle 5"/>
          <p:cNvSpPr>
            <a:spLocks noChangeArrowheads="1"/>
          </p:cNvSpPr>
          <p:nvPr/>
        </p:nvSpPr>
        <p:spPr bwMode="gray">
          <a:xfrm>
            <a:off x="9544051" y="12700"/>
            <a:ext cx="302683" cy="6858000"/>
          </a:xfrm>
          <a:prstGeom prst="rect">
            <a:avLst/>
          </a:prstGeom>
          <a:solidFill>
            <a:schemeClr val="accent2">
              <a:alpha val="20000"/>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ru-RU"/>
          </a:p>
        </p:txBody>
      </p:sp>
      <p:sp>
        <p:nvSpPr>
          <p:cNvPr id="8" name="Rectangle 6"/>
          <p:cNvSpPr>
            <a:spLocks noChangeArrowheads="1"/>
          </p:cNvSpPr>
          <p:nvPr/>
        </p:nvSpPr>
        <p:spPr bwMode="gray">
          <a:xfrm>
            <a:off x="5833534" y="0"/>
            <a:ext cx="1413933" cy="6858000"/>
          </a:xfrm>
          <a:prstGeom prst="rect">
            <a:avLst/>
          </a:prstGeom>
          <a:solidFill>
            <a:schemeClr val="accent2">
              <a:alpha val="63921"/>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ru-RU"/>
          </a:p>
        </p:txBody>
      </p:sp>
      <p:sp>
        <p:nvSpPr>
          <p:cNvPr id="9" name="Rectangle 7"/>
          <p:cNvSpPr>
            <a:spLocks noChangeArrowheads="1"/>
          </p:cNvSpPr>
          <p:nvPr/>
        </p:nvSpPr>
        <p:spPr bwMode="gray">
          <a:xfrm>
            <a:off x="7145867" y="-17463"/>
            <a:ext cx="971551" cy="6938963"/>
          </a:xfrm>
          <a:prstGeom prst="rect">
            <a:avLst/>
          </a:prstGeom>
          <a:solidFill>
            <a:schemeClr val="accent2">
              <a:alpha val="54117"/>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ru-RU"/>
          </a:p>
        </p:txBody>
      </p:sp>
      <p:sp>
        <p:nvSpPr>
          <p:cNvPr id="10" name="Rectangle 8"/>
          <p:cNvSpPr>
            <a:spLocks noChangeArrowheads="1"/>
          </p:cNvSpPr>
          <p:nvPr/>
        </p:nvSpPr>
        <p:spPr bwMode="gray">
          <a:xfrm>
            <a:off x="8024285" y="-19050"/>
            <a:ext cx="730249" cy="6938963"/>
          </a:xfrm>
          <a:prstGeom prst="rect">
            <a:avLst/>
          </a:prstGeom>
          <a:solidFill>
            <a:schemeClr val="accent2">
              <a:alpha val="47058"/>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ru-RU"/>
          </a:p>
        </p:txBody>
      </p:sp>
      <p:sp>
        <p:nvSpPr>
          <p:cNvPr id="11" name="Rectangle 9"/>
          <p:cNvSpPr>
            <a:spLocks noChangeArrowheads="1"/>
          </p:cNvSpPr>
          <p:nvPr/>
        </p:nvSpPr>
        <p:spPr bwMode="gray">
          <a:xfrm>
            <a:off x="8674100" y="0"/>
            <a:ext cx="594784" cy="6858000"/>
          </a:xfrm>
          <a:prstGeom prst="rect">
            <a:avLst/>
          </a:prstGeom>
          <a:solidFill>
            <a:schemeClr val="accent2">
              <a:alpha val="36862"/>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ru-RU"/>
          </a:p>
        </p:txBody>
      </p:sp>
      <p:sp>
        <p:nvSpPr>
          <p:cNvPr id="12" name="Rectangle 10"/>
          <p:cNvSpPr>
            <a:spLocks noChangeArrowheads="1"/>
          </p:cNvSpPr>
          <p:nvPr/>
        </p:nvSpPr>
        <p:spPr bwMode="gray">
          <a:xfrm>
            <a:off x="9785352" y="52388"/>
            <a:ext cx="182033" cy="6858000"/>
          </a:xfrm>
          <a:prstGeom prst="rect">
            <a:avLst/>
          </a:prstGeom>
          <a:solidFill>
            <a:schemeClr val="accent2">
              <a:alpha val="14902"/>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ru-RU"/>
          </a:p>
        </p:txBody>
      </p:sp>
      <p:sp>
        <p:nvSpPr>
          <p:cNvPr id="13" name="Rectangle 11"/>
          <p:cNvSpPr>
            <a:spLocks noChangeArrowheads="1"/>
          </p:cNvSpPr>
          <p:nvPr/>
        </p:nvSpPr>
        <p:spPr bwMode="gray">
          <a:xfrm>
            <a:off x="11154834" y="20638"/>
            <a:ext cx="459317" cy="6858000"/>
          </a:xfrm>
          <a:prstGeom prst="rect">
            <a:avLst/>
          </a:prstGeom>
          <a:solidFill>
            <a:schemeClr val="accent2">
              <a:alpha val="23137"/>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ru-RU"/>
          </a:p>
        </p:txBody>
      </p:sp>
      <p:sp>
        <p:nvSpPr>
          <p:cNvPr id="14" name="Rectangle 12"/>
          <p:cNvSpPr>
            <a:spLocks noChangeArrowheads="1"/>
          </p:cNvSpPr>
          <p:nvPr/>
        </p:nvSpPr>
        <p:spPr bwMode="gray">
          <a:xfrm>
            <a:off x="11552767" y="0"/>
            <a:ext cx="632884" cy="6858000"/>
          </a:xfrm>
          <a:prstGeom prst="rect">
            <a:avLst/>
          </a:prstGeom>
          <a:solidFill>
            <a:schemeClr val="accent2">
              <a:alpha val="27843"/>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ru-RU"/>
          </a:p>
        </p:txBody>
      </p:sp>
      <p:sp>
        <p:nvSpPr>
          <p:cNvPr id="15" name="Rectangle 15"/>
          <p:cNvSpPr>
            <a:spLocks noChangeArrowheads="1"/>
          </p:cNvSpPr>
          <p:nvPr/>
        </p:nvSpPr>
        <p:spPr bwMode="gray">
          <a:xfrm>
            <a:off x="10604501" y="4763"/>
            <a:ext cx="182033" cy="6858000"/>
          </a:xfrm>
          <a:prstGeom prst="rect">
            <a:avLst/>
          </a:prstGeom>
          <a:solidFill>
            <a:schemeClr val="accent2">
              <a:alpha val="5882"/>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ru-RU"/>
          </a:p>
        </p:txBody>
      </p:sp>
      <p:sp>
        <p:nvSpPr>
          <p:cNvPr id="16" name="Rectangle 16"/>
          <p:cNvSpPr>
            <a:spLocks noChangeArrowheads="1"/>
          </p:cNvSpPr>
          <p:nvPr/>
        </p:nvSpPr>
        <p:spPr bwMode="gray">
          <a:xfrm>
            <a:off x="10727267" y="4763"/>
            <a:ext cx="224367" cy="6858000"/>
          </a:xfrm>
          <a:prstGeom prst="rect">
            <a:avLst/>
          </a:prstGeom>
          <a:solidFill>
            <a:schemeClr val="accent2">
              <a:alpha val="12157"/>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ru-RU"/>
          </a:p>
        </p:txBody>
      </p:sp>
      <p:sp>
        <p:nvSpPr>
          <p:cNvPr id="17" name="Rectangle 17"/>
          <p:cNvSpPr>
            <a:spLocks noChangeArrowheads="1"/>
          </p:cNvSpPr>
          <p:nvPr/>
        </p:nvSpPr>
        <p:spPr bwMode="gray">
          <a:xfrm>
            <a:off x="10902951" y="-11113"/>
            <a:ext cx="306916" cy="6858001"/>
          </a:xfrm>
          <a:prstGeom prst="rect">
            <a:avLst/>
          </a:prstGeom>
          <a:solidFill>
            <a:schemeClr val="accent2">
              <a:alpha val="18039"/>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ru-RU"/>
          </a:p>
        </p:txBody>
      </p:sp>
      <p:sp>
        <p:nvSpPr>
          <p:cNvPr id="7186" name="Rectangle 18"/>
          <p:cNvSpPr>
            <a:spLocks noGrp="1" noChangeArrowheads="1"/>
          </p:cNvSpPr>
          <p:nvPr>
            <p:ph type="ctrTitle" sz="quarter"/>
          </p:nvPr>
        </p:nvSpPr>
        <p:spPr bwMode="gray">
          <a:xfrm>
            <a:off x="5069417" y="1314451"/>
            <a:ext cx="6807200" cy="1470025"/>
          </a:xfrm>
        </p:spPr>
        <p:txBody>
          <a:bodyPr/>
          <a:lstStyle>
            <a:lvl1pPr algn="ctr">
              <a:defRPr sz="4400"/>
            </a:lvl1pPr>
          </a:lstStyle>
          <a:p>
            <a:r>
              <a:rPr lang="ru-RU" smtClean="0"/>
              <a:t>Образец заголовка</a:t>
            </a:r>
            <a:endParaRPr lang="en-US"/>
          </a:p>
        </p:txBody>
      </p:sp>
      <p:sp>
        <p:nvSpPr>
          <p:cNvPr id="7187" name="Rectangle 19"/>
          <p:cNvSpPr>
            <a:spLocks noGrp="1" noChangeArrowheads="1"/>
          </p:cNvSpPr>
          <p:nvPr>
            <p:ph type="subTitle" sz="quarter" idx="1"/>
          </p:nvPr>
        </p:nvSpPr>
        <p:spPr bwMode="gray">
          <a:xfrm>
            <a:off x="5080000" y="2762250"/>
            <a:ext cx="6868584" cy="757238"/>
          </a:xfrm>
        </p:spPr>
        <p:txBody>
          <a:bodyPr/>
          <a:lstStyle>
            <a:lvl1pPr marL="0" indent="0" algn="ctr">
              <a:buFont typeface="Wingdings" pitchFamily="2" charset="2"/>
              <a:buNone/>
              <a:defRPr sz="2000" b="0">
                <a:solidFill>
                  <a:schemeClr val="tx1"/>
                </a:solidFill>
              </a:defRPr>
            </a:lvl1pPr>
          </a:lstStyle>
          <a:p>
            <a:r>
              <a:rPr lang="ru-RU" smtClean="0"/>
              <a:t>Образец подзаголовка</a:t>
            </a:r>
            <a:endParaRPr lang="en-US"/>
          </a:p>
        </p:txBody>
      </p:sp>
    </p:spTree>
    <p:extLst>
      <p:ext uri="{BB962C8B-B14F-4D97-AF65-F5344CB8AC3E}">
        <p14:creationId xmlns:p14="http://schemas.microsoft.com/office/powerpoint/2010/main" val="385969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47" presetClass="entr" presetSubtype="0" fill="hold" grpId="0" nodeType="withEffect">
                                  <p:stCondLst>
                                    <p:cond delay="11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9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3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26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60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40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anim calcmode="lin" valueType="num">
                                      <p:cBhvr>
                                        <p:cTn id="55" dur="500" fill="hold"/>
                                        <p:tgtEl>
                                          <p:spTgt spid="17"/>
                                        </p:tgtEl>
                                        <p:attrNameLst>
                                          <p:attrName>ppt_x</p:attrName>
                                        </p:attrNameLst>
                                      </p:cBhvr>
                                      <p:tavLst>
                                        <p:tav tm="0">
                                          <p:val>
                                            <p:strVal val="#ppt_x"/>
                                          </p:val>
                                        </p:tav>
                                        <p:tav tm="100000">
                                          <p:val>
                                            <p:strVal val="#ppt_x"/>
                                          </p:val>
                                        </p:tav>
                                      </p:tavLst>
                                    </p:anim>
                                    <p:anim calcmode="lin" valueType="num">
                                      <p:cBhvr>
                                        <p:cTn id="56" dur="500" fill="hold"/>
                                        <p:tgtEl>
                                          <p:spTgt spid="17"/>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anim calcmode="lin" valueType="num">
                                      <p:cBhvr>
                                        <p:cTn id="60" dur="500" fill="hold"/>
                                        <p:tgtEl>
                                          <p:spTgt spid="13"/>
                                        </p:tgtEl>
                                        <p:attrNameLst>
                                          <p:attrName>ppt_x</p:attrName>
                                        </p:attrNameLst>
                                      </p:cBhvr>
                                      <p:tavLst>
                                        <p:tav tm="0">
                                          <p:val>
                                            <p:strVal val="#ppt_x"/>
                                          </p:val>
                                        </p:tav>
                                        <p:tav tm="100000">
                                          <p:val>
                                            <p:strVal val="#ppt_x"/>
                                          </p:val>
                                        </p:tav>
                                      </p:tavLst>
                                    </p:anim>
                                    <p:anim calcmode="lin" valueType="num">
                                      <p:cBhvr>
                                        <p:cTn id="61" dur="500" fill="hold"/>
                                        <p:tgtEl>
                                          <p:spTgt spid="1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80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anim calcmode="lin" valueType="num">
                                      <p:cBhvr>
                                        <p:cTn id="65" dur="500" fill="hold"/>
                                        <p:tgtEl>
                                          <p:spTgt spid="14"/>
                                        </p:tgtEl>
                                        <p:attrNameLst>
                                          <p:attrName>ppt_x</p:attrName>
                                        </p:attrNameLst>
                                      </p:cBhvr>
                                      <p:tavLst>
                                        <p:tav tm="0">
                                          <p:val>
                                            <p:strVal val="#ppt_x"/>
                                          </p:val>
                                        </p:tav>
                                        <p:tav tm="100000">
                                          <p:val>
                                            <p:strVal val="#ppt_x"/>
                                          </p:val>
                                        </p:tav>
                                      </p:tavLst>
                                    </p:anim>
                                    <p:anim calcmode="lin" valueType="num">
                                      <p:cBhvr>
                                        <p:cTn id="66" dur="500" fill="hold"/>
                                        <p:tgtEl>
                                          <p:spTgt spid="14"/>
                                        </p:tgtEl>
                                        <p:attrNameLst>
                                          <p:attrName>ppt_y</p:attrName>
                                        </p:attrNameLst>
                                      </p:cBhvr>
                                      <p:tavLst>
                                        <p:tav tm="0">
                                          <p:val>
                                            <p:strVal val="#ppt_y-.1"/>
                                          </p:val>
                                        </p:tav>
                                        <p:tav tm="100000">
                                          <p:val>
                                            <p:strVal val="#ppt_y"/>
                                          </p:val>
                                        </p:tav>
                                      </p:tavLst>
                                    </p:anim>
                                  </p:childTnLst>
                                </p:cTn>
                              </p:par>
                            </p:childTnLst>
                          </p:cTn>
                        </p:par>
                        <p:par>
                          <p:cTn id="67" fill="hold">
                            <p:stCondLst>
                              <p:cond delay="3100"/>
                            </p:stCondLst>
                            <p:childTnLst>
                              <p:par>
                                <p:cTn id="68" presetID="6" presetClass="emph" presetSubtype="0" fill="hold" grpId="1" nodeType="afterEffect">
                                  <p:stCondLst>
                                    <p:cond delay="0"/>
                                  </p:stCondLst>
                                  <p:childTnLst>
                                    <p:animScale>
                                      <p:cBhvr>
                                        <p:cTn id="69" dur="500" fill="hold"/>
                                        <p:tgtEl>
                                          <p:spTgt spid="5"/>
                                        </p:tgtEl>
                                      </p:cBhvr>
                                      <p:by x="150000" y="150000"/>
                                    </p:animScale>
                                  </p:childTnLst>
                                </p:cTn>
                              </p:par>
                              <p:par>
                                <p:cTn id="70" presetID="6" presetClass="emph" presetSubtype="0" fill="hold" grpId="1" nodeType="withEffect">
                                  <p:stCondLst>
                                    <p:cond delay="200"/>
                                  </p:stCondLst>
                                  <p:childTnLst>
                                    <p:animScale>
                                      <p:cBhvr>
                                        <p:cTn id="71" dur="500" fill="hold"/>
                                        <p:tgtEl>
                                          <p:spTgt spid="8"/>
                                        </p:tgtEl>
                                      </p:cBhvr>
                                      <p:by x="150000" y="150000"/>
                                    </p:animScale>
                                  </p:childTnLst>
                                </p:cTn>
                              </p:par>
                              <p:par>
                                <p:cTn id="72" presetID="6" presetClass="emph" presetSubtype="0" fill="hold" grpId="1" nodeType="withEffect">
                                  <p:stCondLst>
                                    <p:cond delay="400"/>
                                  </p:stCondLst>
                                  <p:childTnLst>
                                    <p:animScale>
                                      <p:cBhvr>
                                        <p:cTn id="73" dur="500" fill="hold"/>
                                        <p:tgtEl>
                                          <p:spTgt spid="9"/>
                                        </p:tgtEl>
                                      </p:cBhvr>
                                      <p:by x="150000" y="150000"/>
                                    </p:animScale>
                                  </p:childTnLst>
                                </p:cTn>
                              </p:par>
                              <p:par>
                                <p:cTn id="74" presetID="6" presetClass="emph" presetSubtype="0" fill="hold" grpId="1" nodeType="withEffect">
                                  <p:stCondLst>
                                    <p:cond delay="800"/>
                                  </p:stCondLst>
                                  <p:childTnLst>
                                    <p:animScale>
                                      <p:cBhvr>
                                        <p:cTn id="75" dur="500" fill="hold"/>
                                        <p:tgtEl>
                                          <p:spTgt spid="10"/>
                                        </p:tgtEl>
                                      </p:cBhvr>
                                      <p:by x="150000" y="150000"/>
                                    </p:animScale>
                                  </p:childTnLst>
                                </p:cTn>
                              </p:par>
                              <p:par>
                                <p:cTn id="76" presetID="6" presetClass="emph" presetSubtype="0" fill="hold" grpId="1" nodeType="withEffect">
                                  <p:stCondLst>
                                    <p:cond delay="1100"/>
                                  </p:stCondLst>
                                  <p:childTnLst>
                                    <p:animScale>
                                      <p:cBhvr>
                                        <p:cTn id="77" dur="500" fill="hold"/>
                                        <p:tgtEl>
                                          <p:spTgt spid="11"/>
                                        </p:tgtEl>
                                      </p:cBhvr>
                                      <p:by x="150000" y="150000"/>
                                    </p:animScale>
                                  </p:childTnLst>
                                </p:cTn>
                              </p:par>
                              <p:par>
                                <p:cTn id="78" presetID="6" presetClass="emph" presetSubtype="0" fill="hold" grpId="1" nodeType="withEffect">
                                  <p:stCondLst>
                                    <p:cond delay="1400"/>
                                  </p:stCondLst>
                                  <p:childTnLst>
                                    <p:animScale>
                                      <p:cBhvr>
                                        <p:cTn id="79" dur="500" fill="hold"/>
                                        <p:tgtEl>
                                          <p:spTgt spid="6"/>
                                        </p:tgtEl>
                                      </p:cBhvr>
                                      <p:by x="150000" y="150000"/>
                                    </p:animScale>
                                  </p:childTnLst>
                                </p:cTn>
                              </p:par>
                              <p:par>
                                <p:cTn id="80" presetID="6" presetClass="emph" presetSubtype="0" fill="hold" grpId="1" nodeType="withEffect">
                                  <p:stCondLst>
                                    <p:cond delay="1700"/>
                                  </p:stCondLst>
                                  <p:childTnLst>
                                    <p:animScale>
                                      <p:cBhvr>
                                        <p:cTn id="81" dur="500" fill="hold"/>
                                        <p:tgtEl>
                                          <p:spTgt spid="7"/>
                                        </p:tgtEl>
                                      </p:cBhvr>
                                      <p:by x="150000" y="150000"/>
                                    </p:animScale>
                                  </p:childTnLst>
                                </p:cTn>
                              </p:par>
                              <p:par>
                                <p:cTn id="82" presetID="6" presetClass="emph" presetSubtype="0" fill="hold" grpId="1" nodeType="withEffect">
                                  <p:stCondLst>
                                    <p:cond delay="2000"/>
                                  </p:stCondLst>
                                  <p:childTnLst>
                                    <p:animScale>
                                      <p:cBhvr>
                                        <p:cTn id="83" dur="500" fill="hold"/>
                                        <p:tgtEl>
                                          <p:spTgt spid="12"/>
                                        </p:tgtEl>
                                      </p:cBhvr>
                                      <p:by x="150000" y="150000"/>
                                    </p:animScale>
                                  </p:childTnLst>
                                </p:cTn>
                              </p:par>
                              <p:par>
                                <p:cTn id="84" presetID="6" presetClass="emph" presetSubtype="0" fill="hold" grpId="1" nodeType="withEffect">
                                  <p:stCondLst>
                                    <p:cond delay="2200"/>
                                  </p:stCondLst>
                                  <p:childTnLst>
                                    <p:animScale>
                                      <p:cBhvr>
                                        <p:cTn id="85" dur="500" fill="hold"/>
                                        <p:tgtEl>
                                          <p:spTgt spid="13"/>
                                        </p:tgtEl>
                                      </p:cBhvr>
                                      <p:by x="150000" y="150000"/>
                                    </p:animScale>
                                  </p:childTnLst>
                                </p:cTn>
                              </p:par>
                              <p:par>
                                <p:cTn id="86" presetID="6" presetClass="emph" presetSubtype="0" fill="hold" grpId="1" nodeType="withEffect">
                                  <p:stCondLst>
                                    <p:cond delay="2300"/>
                                  </p:stCondLst>
                                  <p:childTnLst>
                                    <p:animScale>
                                      <p:cBhvr>
                                        <p:cTn id="87" dur="500" fill="hold"/>
                                        <p:tgtEl>
                                          <p:spTgt spid="14"/>
                                        </p:tgtEl>
                                      </p:cBhvr>
                                      <p:by x="150000" y="150000"/>
                                    </p:animScale>
                                  </p:childTnLst>
                                </p:cTn>
                              </p:par>
                            </p:childTnLst>
                          </p:cTn>
                        </p:par>
                        <p:par>
                          <p:cTn id="88" fill="hold">
                            <p:stCondLst>
                              <p:cond delay="5900"/>
                            </p:stCondLst>
                            <p:childTnLst>
                              <p:par>
                                <p:cTn id="89" presetID="6" presetClass="emph" presetSubtype="0" fill="hold" grpId="1" nodeType="afterEffect">
                                  <p:stCondLst>
                                    <p:cond delay="0"/>
                                  </p:stCondLst>
                                  <p:childTnLst>
                                    <p:animScale>
                                      <p:cBhvr>
                                        <p:cTn id="90" dur="500" fill="hold"/>
                                        <p:tgtEl>
                                          <p:spTgt spid="4"/>
                                        </p:tgtEl>
                                      </p:cBhvr>
                                      <p:by x="150000" y="150000"/>
                                    </p:animScale>
                                  </p:childTnLst>
                                </p:cTn>
                              </p:par>
                              <p:par>
                                <p:cTn id="91" presetID="6" presetClass="emph" presetSubtype="0" fill="hold" grpId="1" nodeType="withEffect">
                                  <p:stCondLst>
                                    <p:cond delay="400"/>
                                  </p:stCondLst>
                                  <p:childTnLst>
                                    <p:animScale>
                                      <p:cBhvr>
                                        <p:cTn id="92" dur="500" fill="hold"/>
                                        <p:tgtEl>
                                          <p:spTgt spid="15"/>
                                        </p:tgtEl>
                                      </p:cBhvr>
                                      <p:by x="150000" y="150000"/>
                                    </p:animScale>
                                  </p:childTnLst>
                                </p:cTn>
                              </p:par>
                              <p:par>
                                <p:cTn id="93" presetID="6" presetClass="emph" presetSubtype="0" fill="hold" grpId="1" nodeType="withEffect">
                                  <p:stCondLst>
                                    <p:cond delay="800"/>
                                  </p:stCondLst>
                                  <p:childTnLst>
                                    <p:animScale>
                                      <p:cBhvr>
                                        <p:cTn id="94" dur="500" fill="hold"/>
                                        <p:tgtEl>
                                          <p:spTgt spid="16"/>
                                        </p:tgtEl>
                                      </p:cBhvr>
                                      <p:by x="150000" y="150000"/>
                                    </p:animScale>
                                  </p:childTnLst>
                                </p:cTn>
                              </p:par>
                              <p:par>
                                <p:cTn id="95" presetID="6" presetClass="emph" presetSubtype="0" fill="hold" grpId="1" nodeType="withEffect">
                                  <p:stCondLst>
                                    <p:cond delay="1100"/>
                                  </p:stCondLst>
                                  <p:childTnLst>
                                    <p:animScale>
                                      <p:cBhvr>
                                        <p:cTn id="96" dur="5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dt" sz="half" idx="10"/>
          </p:nvPr>
        </p:nvSpPr>
        <p:spPr>
          <a:ln/>
        </p:spPr>
        <p:txBody>
          <a:bodyPr/>
          <a:lstStyle>
            <a:lvl1pPr>
              <a:defRPr/>
            </a:lvl1pPr>
          </a:lstStyle>
          <a:p>
            <a:fld id="{0A774780-3A8F-4394-885F-1C9D8A0431C6}" type="datetimeFigureOut">
              <a:rPr lang="ru-RU" smtClean="0"/>
              <a:t>13.10.2011</a:t>
            </a:fld>
            <a:endParaRPr lang="ru-RU"/>
          </a:p>
        </p:txBody>
      </p:sp>
      <p:sp>
        <p:nvSpPr>
          <p:cNvPr id="5" name="Rectangle 11"/>
          <p:cNvSpPr>
            <a:spLocks noGrp="1" noChangeArrowheads="1"/>
          </p:cNvSpPr>
          <p:nvPr>
            <p:ph type="ftr" sz="quarter" idx="11"/>
          </p:nvPr>
        </p:nvSpPr>
        <p:spPr>
          <a:ln/>
        </p:spPr>
        <p:txBody>
          <a:bodyPr/>
          <a:lstStyle>
            <a:lvl1pPr>
              <a:defRPr/>
            </a:lvl1pPr>
          </a:lstStyle>
          <a:p>
            <a:endParaRPr lang="ru-RU"/>
          </a:p>
        </p:txBody>
      </p:sp>
      <p:sp>
        <p:nvSpPr>
          <p:cNvPr id="6" name="Rectangle 12"/>
          <p:cNvSpPr>
            <a:spLocks noGrp="1" noChangeArrowheads="1"/>
          </p:cNvSpPr>
          <p:nvPr>
            <p:ph type="sldNum" sz="quarter" idx="12"/>
          </p:nvPr>
        </p:nvSpPr>
        <p:spPr>
          <a:ln/>
        </p:spPr>
        <p:txBody>
          <a:bodyPr/>
          <a:lstStyle>
            <a:lvl1pPr>
              <a:defRPr/>
            </a:lvl1pPr>
          </a:lstStyle>
          <a:p>
            <a:fld id="{7A96D50A-A73E-4483-A961-D280EA3DFFBD}" type="slidenum">
              <a:rPr lang="ru-RU" smtClean="0"/>
              <a:t>‹#›</a:t>
            </a:fld>
            <a:endParaRPr lang="ru-RU"/>
          </a:p>
        </p:txBody>
      </p:sp>
    </p:spTree>
    <p:extLst>
      <p:ext uri="{BB962C8B-B14F-4D97-AF65-F5344CB8AC3E}">
        <p14:creationId xmlns:p14="http://schemas.microsoft.com/office/powerpoint/2010/main" val="127013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357785" y="65089"/>
            <a:ext cx="2660649" cy="64595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373717" y="65089"/>
            <a:ext cx="7780867" cy="64595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dt" sz="half" idx="10"/>
          </p:nvPr>
        </p:nvSpPr>
        <p:spPr>
          <a:ln/>
        </p:spPr>
        <p:txBody>
          <a:bodyPr/>
          <a:lstStyle>
            <a:lvl1pPr>
              <a:defRPr/>
            </a:lvl1pPr>
          </a:lstStyle>
          <a:p>
            <a:fld id="{0A774780-3A8F-4394-885F-1C9D8A0431C6}" type="datetimeFigureOut">
              <a:rPr lang="ru-RU" smtClean="0"/>
              <a:t>13.10.2011</a:t>
            </a:fld>
            <a:endParaRPr lang="ru-RU"/>
          </a:p>
        </p:txBody>
      </p:sp>
      <p:sp>
        <p:nvSpPr>
          <p:cNvPr id="5" name="Rectangle 11"/>
          <p:cNvSpPr>
            <a:spLocks noGrp="1" noChangeArrowheads="1"/>
          </p:cNvSpPr>
          <p:nvPr>
            <p:ph type="ftr" sz="quarter" idx="11"/>
          </p:nvPr>
        </p:nvSpPr>
        <p:spPr>
          <a:ln/>
        </p:spPr>
        <p:txBody>
          <a:bodyPr/>
          <a:lstStyle>
            <a:lvl1pPr>
              <a:defRPr/>
            </a:lvl1pPr>
          </a:lstStyle>
          <a:p>
            <a:endParaRPr lang="ru-RU"/>
          </a:p>
        </p:txBody>
      </p:sp>
      <p:sp>
        <p:nvSpPr>
          <p:cNvPr id="6" name="Rectangle 12"/>
          <p:cNvSpPr>
            <a:spLocks noGrp="1" noChangeArrowheads="1"/>
          </p:cNvSpPr>
          <p:nvPr>
            <p:ph type="sldNum" sz="quarter" idx="12"/>
          </p:nvPr>
        </p:nvSpPr>
        <p:spPr>
          <a:ln/>
        </p:spPr>
        <p:txBody>
          <a:bodyPr/>
          <a:lstStyle>
            <a:lvl1pPr>
              <a:defRPr/>
            </a:lvl1pPr>
          </a:lstStyle>
          <a:p>
            <a:fld id="{7A96D50A-A73E-4483-A961-D280EA3DFFBD}" type="slidenum">
              <a:rPr lang="ru-RU" smtClean="0"/>
              <a:t>‹#›</a:t>
            </a:fld>
            <a:endParaRPr lang="ru-RU"/>
          </a:p>
        </p:txBody>
      </p:sp>
    </p:spTree>
    <p:extLst>
      <p:ext uri="{BB962C8B-B14F-4D97-AF65-F5344CB8AC3E}">
        <p14:creationId xmlns:p14="http://schemas.microsoft.com/office/powerpoint/2010/main" val="842518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B32461A-250E-4A29-9E9B-599CA3838FA1}" type="datetime1">
              <a:rPr lang="en-US" smtClean="0"/>
              <a:pPr/>
              <a:t>10/13/2011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774780-3A8F-4394-885F-1C9D8A0431C6}" type="datetimeFigureOut">
              <a:rPr lang="ru-RU" smtClean="0"/>
              <a:t>13.10.2011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96D50A-A73E-4483-A961-D280EA3DFFBD}"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A774780-3A8F-4394-885F-1C9D8A0431C6}" type="datetimeFigureOut">
              <a:rPr lang="ru-RU" smtClean="0"/>
              <a:t>13.10.2011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96D50A-A73E-4483-A961-D280EA3DFFB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774780-3A8F-4394-885F-1C9D8A0431C6}" type="datetimeFigureOut">
              <a:rPr lang="ru-RU" smtClean="0"/>
              <a:t>13.10.2011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96D50A-A73E-4483-A961-D280EA3DFFBD}"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A774780-3A8F-4394-885F-1C9D8A0431C6}" type="datetimeFigureOut">
              <a:rPr lang="ru-RU" smtClean="0"/>
              <a:t>13.10.2011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A96D50A-A73E-4483-A961-D280EA3DFFBD}"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A774780-3A8F-4394-885F-1C9D8A0431C6}" type="datetimeFigureOut">
              <a:rPr lang="ru-RU" smtClean="0"/>
              <a:t>13.10.2011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A96D50A-A73E-4483-A961-D280EA3DFFB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74780-3A8F-4394-885F-1C9D8A0431C6}" type="datetimeFigureOut">
              <a:rPr lang="ru-RU" smtClean="0"/>
              <a:t>13.10.2011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A96D50A-A73E-4483-A961-D280EA3DFFB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A774780-3A8F-4394-885F-1C9D8A0431C6}" type="datetimeFigureOut">
              <a:rPr lang="ru-RU" smtClean="0"/>
              <a:t>13.10.2011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96D50A-A73E-4483-A961-D280EA3DFFB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dt" sz="half" idx="10"/>
          </p:nvPr>
        </p:nvSpPr>
        <p:spPr>
          <a:ln/>
        </p:spPr>
        <p:txBody>
          <a:bodyPr/>
          <a:lstStyle>
            <a:lvl1pPr>
              <a:defRPr/>
            </a:lvl1pPr>
          </a:lstStyle>
          <a:p>
            <a:fld id="{0A774780-3A8F-4394-885F-1C9D8A0431C6}" type="datetimeFigureOut">
              <a:rPr lang="ru-RU" smtClean="0"/>
              <a:t>13.10.2011</a:t>
            </a:fld>
            <a:endParaRPr lang="ru-RU"/>
          </a:p>
        </p:txBody>
      </p:sp>
      <p:sp>
        <p:nvSpPr>
          <p:cNvPr id="5" name="Rectangle 11"/>
          <p:cNvSpPr>
            <a:spLocks noGrp="1" noChangeArrowheads="1"/>
          </p:cNvSpPr>
          <p:nvPr>
            <p:ph type="ftr" sz="quarter" idx="11"/>
          </p:nvPr>
        </p:nvSpPr>
        <p:spPr>
          <a:ln/>
        </p:spPr>
        <p:txBody>
          <a:bodyPr/>
          <a:lstStyle>
            <a:lvl1pPr>
              <a:defRPr/>
            </a:lvl1pPr>
          </a:lstStyle>
          <a:p>
            <a:endParaRPr lang="ru-RU"/>
          </a:p>
        </p:txBody>
      </p:sp>
      <p:sp>
        <p:nvSpPr>
          <p:cNvPr id="6" name="Rectangle 12"/>
          <p:cNvSpPr>
            <a:spLocks noGrp="1" noChangeArrowheads="1"/>
          </p:cNvSpPr>
          <p:nvPr>
            <p:ph type="sldNum" sz="quarter" idx="12"/>
          </p:nvPr>
        </p:nvSpPr>
        <p:spPr>
          <a:ln/>
        </p:spPr>
        <p:txBody>
          <a:bodyPr/>
          <a:lstStyle>
            <a:lvl1pPr>
              <a:defRPr/>
            </a:lvl1pPr>
          </a:lstStyle>
          <a:p>
            <a:fld id="{7A96D50A-A73E-4483-A961-D280EA3DFFBD}" type="slidenum">
              <a:rPr lang="ru-RU" smtClean="0"/>
              <a:t>‹#›</a:t>
            </a:fld>
            <a:endParaRPr lang="ru-RU"/>
          </a:p>
        </p:txBody>
      </p:sp>
    </p:spTree>
    <p:extLst>
      <p:ext uri="{BB962C8B-B14F-4D97-AF65-F5344CB8AC3E}">
        <p14:creationId xmlns:p14="http://schemas.microsoft.com/office/powerpoint/2010/main" val="1707072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A774780-3A8F-4394-885F-1C9D8A0431C6}" type="datetimeFigureOut">
              <a:rPr lang="ru-RU" smtClean="0"/>
              <a:t>13.10.2011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96D50A-A73E-4483-A961-D280EA3DFFBD}" type="slidenum">
              <a:rPr lang="ru-RU" smtClean="0"/>
              <a:t>‹#›</a:t>
            </a:fld>
            <a:endParaRPr lang="ru-RU"/>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A774780-3A8F-4394-885F-1C9D8A0431C6}" type="datetimeFigureOut">
              <a:rPr lang="ru-RU" smtClean="0"/>
              <a:t>13.10.2011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96D50A-A73E-4483-A961-D280EA3DFFB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774780-3A8F-4394-885F-1C9D8A0431C6}" type="datetimeFigureOut">
              <a:rPr lang="ru-RU" smtClean="0"/>
              <a:t>13.10.2011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96D50A-A73E-4483-A961-D280EA3DFFB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0"/>
          <p:cNvSpPr>
            <a:spLocks noGrp="1" noChangeArrowheads="1"/>
          </p:cNvSpPr>
          <p:nvPr>
            <p:ph type="dt" sz="half" idx="10"/>
          </p:nvPr>
        </p:nvSpPr>
        <p:spPr>
          <a:ln/>
        </p:spPr>
        <p:txBody>
          <a:bodyPr/>
          <a:lstStyle>
            <a:lvl1pPr>
              <a:defRPr/>
            </a:lvl1pPr>
          </a:lstStyle>
          <a:p>
            <a:fld id="{0A774780-3A8F-4394-885F-1C9D8A0431C6}" type="datetimeFigureOut">
              <a:rPr lang="ru-RU" smtClean="0"/>
              <a:t>13.10.2011</a:t>
            </a:fld>
            <a:endParaRPr lang="ru-RU"/>
          </a:p>
        </p:txBody>
      </p:sp>
      <p:sp>
        <p:nvSpPr>
          <p:cNvPr id="5" name="Rectangle 11"/>
          <p:cNvSpPr>
            <a:spLocks noGrp="1" noChangeArrowheads="1"/>
          </p:cNvSpPr>
          <p:nvPr>
            <p:ph type="ftr" sz="quarter" idx="11"/>
          </p:nvPr>
        </p:nvSpPr>
        <p:spPr>
          <a:ln/>
        </p:spPr>
        <p:txBody>
          <a:bodyPr/>
          <a:lstStyle>
            <a:lvl1pPr>
              <a:defRPr/>
            </a:lvl1pPr>
          </a:lstStyle>
          <a:p>
            <a:endParaRPr lang="ru-RU"/>
          </a:p>
        </p:txBody>
      </p:sp>
      <p:sp>
        <p:nvSpPr>
          <p:cNvPr id="6" name="Rectangle 12"/>
          <p:cNvSpPr>
            <a:spLocks noGrp="1" noChangeArrowheads="1"/>
          </p:cNvSpPr>
          <p:nvPr>
            <p:ph type="sldNum" sz="quarter" idx="12"/>
          </p:nvPr>
        </p:nvSpPr>
        <p:spPr>
          <a:ln/>
        </p:spPr>
        <p:txBody>
          <a:bodyPr/>
          <a:lstStyle>
            <a:lvl1pPr>
              <a:defRPr/>
            </a:lvl1pPr>
          </a:lstStyle>
          <a:p>
            <a:fld id="{7A96D50A-A73E-4483-A961-D280EA3DFFBD}" type="slidenum">
              <a:rPr lang="ru-RU" smtClean="0"/>
              <a:t>‹#›</a:t>
            </a:fld>
            <a:endParaRPr lang="ru-RU"/>
          </a:p>
        </p:txBody>
      </p:sp>
    </p:spTree>
    <p:extLst>
      <p:ext uri="{BB962C8B-B14F-4D97-AF65-F5344CB8AC3E}">
        <p14:creationId xmlns:p14="http://schemas.microsoft.com/office/powerpoint/2010/main" val="89364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373717" y="1163639"/>
            <a:ext cx="5204883"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781800" y="1163639"/>
            <a:ext cx="5207000"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0"/>
          <p:cNvSpPr>
            <a:spLocks noGrp="1" noChangeArrowheads="1"/>
          </p:cNvSpPr>
          <p:nvPr>
            <p:ph type="dt" sz="half" idx="10"/>
          </p:nvPr>
        </p:nvSpPr>
        <p:spPr>
          <a:ln/>
        </p:spPr>
        <p:txBody>
          <a:bodyPr/>
          <a:lstStyle>
            <a:lvl1pPr>
              <a:defRPr/>
            </a:lvl1pPr>
          </a:lstStyle>
          <a:p>
            <a:fld id="{0A774780-3A8F-4394-885F-1C9D8A0431C6}" type="datetimeFigureOut">
              <a:rPr lang="ru-RU" smtClean="0"/>
              <a:t>13.10.2011</a:t>
            </a:fld>
            <a:endParaRPr lang="ru-RU"/>
          </a:p>
        </p:txBody>
      </p:sp>
      <p:sp>
        <p:nvSpPr>
          <p:cNvPr id="6" name="Rectangle 11"/>
          <p:cNvSpPr>
            <a:spLocks noGrp="1" noChangeArrowheads="1"/>
          </p:cNvSpPr>
          <p:nvPr>
            <p:ph type="ftr" sz="quarter" idx="11"/>
          </p:nvPr>
        </p:nvSpPr>
        <p:spPr>
          <a:ln/>
        </p:spPr>
        <p:txBody>
          <a:bodyPr/>
          <a:lstStyle>
            <a:lvl1pPr>
              <a:defRPr/>
            </a:lvl1pPr>
          </a:lstStyle>
          <a:p>
            <a:endParaRPr lang="ru-RU"/>
          </a:p>
        </p:txBody>
      </p:sp>
      <p:sp>
        <p:nvSpPr>
          <p:cNvPr id="7" name="Rectangle 12"/>
          <p:cNvSpPr>
            <a:spLocks noGrp="1" noChangeArrowheads="1"/>
          </p:cNvSpPr>
          <p:nvPr>
            <p:ph type="sldNum" sz="quarter" idx="12"/>
          </p:nvPr>
        </p:nvSpPr>
        <p:spPr>
          <a:ln/>
        </p:spPr>
        <p:txBody>
          <a:bodyPr/>
          <a:lstStyle>
            <a:lvl1pPr>
              <a:defRPr/>
            </a:lvl1pPr>
          </a:lstStyle>
          <a:p>
            <a:fld id="{7A96D50A-A73E-4483-A961-D280EA3DFFBD}" type="slidenum">
              <a:rPr lang="ru-RU" smtClean="0"/>
              <a:t>‹#›</a:t>
            </a:fld>
            <a:endParaRPr lang="ru-RU"/>
          </a:p>
        </p:txBody>
      </p:sp>
    </p:spTree>
    <p:extLst>
      <p:ext uri="{BB962C8B-B14F-4D97-AF65-F5344CB8AC3E}">
        <p14:creationId xmlns:p14="http://schemas.microsoft.com/office/powerpoint/2010/main" val="190871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0"/>
          <p:cNvSpPr>
            <a:spLocks noGrp="1" noChangeArrowheads="1"/>
          </p:cNvSpPr>
          <p:nvPr>
            <p:ph type="dt" sz="half" idx="10"/>
          </p:nvPr>
        </p:nvSpPr>
        <p:spPr>
          <a:ln/>
        </p:spPr>
        <p:txBody>
          <a:bodyPr/>
          <a:lstStyle>
            <a:lvl1pPr>
              <a:defRPr/>
            </a:lvl1pPr>
          </a:lstStyle>
          <a:p>
            <a:fld id="{0A774780-3A8F-4394-885F-1C9D8A0431C6}" type="datetimeFigureOut">
              <a:rPr lang="ru-RU" smtClean="0"/>
              <a:t>13.10.2011</a:t>
            </a:fld>
            <a:endParaRPr lang="ru-RU"/>
          </a:p>
        </p:txBody>
      </p:sp>
      <p:sp>
        <p:nvSpPr>
          <p:cNvPr id="8" name="Rectangle 11"/>
          <p:cNvSpPr>
            <a:spLocks noGrp="1" noChangeArrowheads="1"/>
          </p:cNvSpPr>
          <p:nvPr>
            <p:ph type="ftr" sz="quarter" idx="11"/>
          </p:nvPr>
        </p:nvSpPr>
        <p:spPr>
          <a:ln/>
        </p:spPr>
        <p:txBody>
          <a:bodyPr/>
          <a:lstStyle>
            <a:lvl1pPr>
              <a:defRPr/>
            </a:lvl1pPr>
          </a:lstStyle>
          <a:p>
            <a:endParaRPr lang="ru-RU"/>
          </a:p>
        </p:txBody>
      </p:sp>
      <p:sp>
        <p:nvSpPr>
          <p:cNvPr id="9" name="Rectangle 12"/>
          <p:cNvSpPr>
            <a:spLocks noGrp="1" noChangeArrowheads="1"/>
          </p:cNvSpPr>
          <p:nvPr>
            <p:ph type="sldNum" sz="quarter" idx="12"/>
          </p:nvPr>
        </p:nvSpPr>
        <p:spPr>
          <a:ln/>
        </p:spPr>
        <p:txBody>
          <a:bodyPr/>
          <a:lstStyle>
            <a:lvl1pPr>
              <a:defRPr/>
            </a:lvl1pPr>
          </a:lstStyle>
          <a:p>
            <a:fld id="{7A96D50A-A73E-4483-A961-D280EA3DFFBD}" type="slidenum">
              <a:rPr lang="ru-RU" smtClean="0"/>
              <a:t>‹#›</a:t>
            </a:fld>
            <a:endParaRPr lang="ru-RU"/>
          </a:p>
        </p:txBody>
      </p:sp>
    </p:spTree>
    <p:extLst>
      <p:ext uri="{BB962C8B-B14F-4D97-AF65-F5344CB8AC3E}">
        <p14:creationId xmlns:p14="http://schemas.microsoft.com/office/powerpoint/2010/main" val="50710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0"/>
          <p:cNvSpPr>
            <a:spLocks noGrp="1" noChangeArrowheads="1"/>
          </p:cNvSpPr>
          <p:nvPr>
            <p:ph type="dt" sz="half" idx="10"/>
          </p:nvPr>
        </p:nvSpPr>
        <p:spPr>
          <a:ln/>
        </p:spPr>
        <p:txBody>
          <a:bodyPr/>
          <a:lstStyle>
            <a:lvl1pPr>
              <a:defRPr/>
            </a:lvl1pPr>
          </a:lstStyle>
          <a:p>
            <a:fld id="{0A774780-3A8F-4394-885F-1C9D8A0431C6}" type="datetimeFigureOut">
              <a:rPr lang="ru-RU" smtClean="0"/>
              <a:t>13.10.2011</a:t>
            </a:fld>
            <a:endParaRPr lang="ru-RU"/>
          </a:p>
        </p:txBody>
      </p:sp>
      <p:sp>
        <p:nvSpPr>
          <p:cNvPr id="4" name="Rectangle 11"/>
          <p:cNvSpPr>
            <a:spLocks noGrp="1" noChangeArrowheads="1"/>
          </p:cNvSpPr>
          <p:nvPr>
            <p:ph type="ftr" sz="quarter" idx="11"/>
          </p:nvPr>
        </p:nvSpPr>
        <p:spPr>
          <a:ln/>
        </p:spPr>
        <p:txBody>
          <a:bodyPr/>
          <a:lstStyle>
            <a:lvl1pPr>
              <a:defRPr/>
            </a:lvl1pPr>
          </a:lstStyle>
          <a:p>
            <a:endParaRPr lang="ru-RU"/>
          </a:p>
        </p:txBody>
      </p:sp>
      <p:sp>
        <p:nvSpPr>
          <p:cNvPr id="5" name="Rectangle 12"/>
          <p:cNvSpPr>
            <a:spLocks noGrp="1" noChangeArrowheads="1"/>
          </p:cNvSpPr>
          <p:nvPr>
            <p:ph type="sldNum" sz="quarter" idx="12"/>
          </p:nvPr>
        </p:nvSpPr>
        <p:spPr>
          <a:ln/>
        </p:spPr>
        <p:txBody>
          <a:bodyPr/>
          <a:lstStyle>
            <a:lvl1pPr>
              <a:defRPr/>
            </a:lvl1pPr>
          </a:lstStyle>
          <a:p>
            <a:fld id="{7A96D50A-A73E-4483-A961-D280EA3DFFBD}" type="slidenum">
              <a:rPr lang="ru-RU" smtClean="0"/>
              <a:t>‹#›</a:t>
            </a:fld>
            <a:endParaRPr lang="ru-RU"/>
          </a:p>
        </p:txBody>
      </p:sp>
    </p:spTree>
    <p:extLst>
      <p:ext uri="{BB962C8B-B14F-4D97-AF65-F5344CB8AC3E}">
        <p14:creationId xmlns:p14="http://schemas.microsoft.com/office/powerpoint/2010/main" val="4062475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0A774780-3A8F-4394-885F-1C9D8A0431C6}" type="datetimeFigureOut">
              <a:rPr lang="ru-RU" smtClean="0"/>
              <a:t>13.10.2011</a:t>
            </a:fld>
            <a:endParaRPr lang="ru-RU"/>
          </a:p>
        </p:txBody>
      </p:sp>
      <p:sp>
        <p:nvSpPr>
          <p:cNvPr id="3" name="Rectangle 11"/>
          <p:cNvSpPr>
            <a:spLocks noGrp="1" noChangeArrowheads="1"/>
          </p:cNvSpPr>
          <p:nvPr>
            <p:ph type="ftr" sz="quarter" idx="11"/>
          </p:nvPr>
        </p:nvSpPr>
        <p:spPr>
          <a:ln/>
        </p:spPr>
        <p:txBody>
          <a:bodyPr/>
          <a:lstStyle>
            <a:lvl1pPr>
              <a:defRPr/>
            </a:lvl1pPr>
          </a:lstStyle>
          <a:p>
            <a:endParaRPr lang="ru-RU"/>
          </a:p>
        </p:txBody>
      </p:sp>
      <p:sp>
        <p:nvSpPr>
          <p:cNvPr id="4" name="Rectangle 12"/>
          <p:cNvSpPr>
            <a:spLocks noGrp="1" noChangeArrowheads="1"/>
          </p:cNvSpPr>
          <p:nvPr>
            <p:ph type="sldNum" sz="quarter" idx="12"/>
          </p:nvPr>
        </p:nvSpPr>
        <p:spPr>
          <a:ln/>
        </p:spPr>
        <p:txBody>
          <a:bodyPr/>
          <a:lstStyle>
            <a:lvl1pPr>
              <a:defRPr/>
            </a:lvl1pPr>
          </a:lstStyle>
          <a:p>
            <a:fld id="{7A96D50A-A73E-4483-A961-D280EA3DFFBD}" type="slidenum">
              <a:rPr lang="ru-RU" smtClean="0"/>
              <a:t>‹#›</a:t>
            </a:fld>
            <a:endParaRPr lang="ru-RU"/>
          </a:p>
        </p:txBody>
      </p:sp>
    </p:spTree>
    <p:extLst>
      <p:ext uri="{BB962C8B-B14F-4D97-AF65-F5344CB8AC3E}">
        <p14:creationId xmlns:p14="http://schemas.microsoft.com/office/powerpoint/2010/main" val="1985943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0"/>
          <p:cNvSpPr>
            <a:spLocks noGrp="1" noChangeArrowheads="1"/>
          </p:cNvSpPr>
          <p:nvPr>
            <p:ph type="dt" sz="half" idx="10"/>
          </p:nvPr>
        </p:nvSpPr>
        <p:spPr>
          <a:ln/>
        </p:spPr>
        <p:txBody>
          <a:bodyPr/>
          <a:lstStyle>
            <a:lvl1pPr>
              <a:defRPr/>
            </a:lvl1pPr>
          </a:lstStyle>
          <a:p>
            <a:fld id="{0A774780-3A8F-4394-885F-1C9D8A0431C6}" type="datetimeFigureOut">
              <a:rPr lang="ru-RU" smtClean="0"/>
              <a:t>13.10.2011</a:t>
            </a:fld>
            <a:endParaRPr lang="ru-RU"/>
          </a:p>
        </p:txBody>
      </p:sp>
      <p:sp>
        <p:nvSpPr>
          <p:cNvPr id="6" name="Rectangle 11"/>
          <p:cNvSpPr>
            <a:spLocks noGrp="1" noChangeArrowheads="1"/>
          </p:cNvSpPr>
          <p:nvPr>
            <p:ph type="ftr" sz="quarter" idx="11"/>
          </p:nvPr>
        </p:nvSpPr>
        <p:spPr>
          <a:ln/>
        </p:spPr>
        <p:txBody>
          <a:bodyPr/>
          <a:lstStyle>
            <a:lvl1pPr>
              <a:defRPr/>
            </a:lvl1pPr>
          </a:lstStyle>
          <a:p>
            <a:endParaRPr lang="ru-RU"/>
          </a:p>
        </p:txBody>
      </p:sp>
      <p:sp>
        <p:nvSpPr>
          <p:cNvPr id="7" name="Rectangle 12"/>
          <p:cNvSpPr>
            <a:spLocks noGrp="1" noChangeArrowheads="1"/>
          </p:cNvSpPr>
          <p:nvPr>
            <p:ph type="sldNum" sz="quarter" idx="12"/>
          </p:nvPr>
        </p:nvSpPr>
        <p:spPr>
          <a:ln/>
        </p:spPr>
        <p:txBody>
          <a:bodyPr/>
          <a:lstStyle>
            <a:lvl1pPr>
              <a:defRPr/>
            </a:lvl1pPr>
          </a:lstStyle>
          <a:p>
            <a:fld id="{7A96D50A-A73E-4483-A961-D280EA3DFFBD}" type="slidenum">
              <a:rPr lang="ru-RU" smtClean="0"/>
              <a:t>‹#›</a:t>
            </a:fld>
            <a:endParaRPr lang="ru-RU"/>
          </a:p>
        </p:txBody>
      </p:sp>
    </p:spTree>
    <p:extLst>
      <p:ext uri="{BB962C8B-B14F-4D97-AF65-F5344CB8AC3E}">
        <p14:creationId xmlns:p14="http://schemas.microsoft.com/office/powerpoint/2010/main" val="13110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0"/>
          <p:cNvSpPr>
            <a:spLocks noGrp="1" noChangeArrowheads="1"/>
          </p:cNvSpPr>
          <p:nvPr>
            <p:ph type="dt" sz="half" idx="10"/>
          </p:nvPr>
        </p:nvSpPr>
        <p:spPr>
          <a:ln/>
        </p:spPr>
        <p:txBody>
          <a:bodyPr/>
          <a:lstStyle>
            <a:lvl1pPr>
              <a:defRPr/>
            </a:lvl1pPr>
          </a:lstStyle>
          <a:p>
            <a:fld id="{0A774780-3A8F-4394-885F-1C9D8A0431C6}" type="datetimeFigureOut">
              <a:rPr lang="ru-RU" smtClean="0"/>
              <a:t>13.10.2011</a:t>
            </a:fld>
            <a:endParaRPr lang="ru-RU"/>
          </a:p>
        </p:txBody>
      </p:sp>
      <p:sp>
        <p:nvSpPr>
          <p:cNvPr id="6" name="Rectangle 11"/>
          <p:cNvSpPr>
            <a:spLocks noGrp="1" noChangeArrowheads="1"/>
          </p:cNvSpPr>
          <p:nvPr>
            <p:ph type="ftr" sz="quarter" idx="11"/>
          </p:nvPr>
        </p:nvSpPr>
        <p:spPr>
          <a:ln/>
        </p:spPr>
        <p:txBody>
          <a:bodyPr/>
          <a:lstStyle>
            <a:lvl1pPr>
              <a:defRPr/>
            </a:lvl1pPr>
          </a:lstStyle>
          <a:p>
            <a:endParaRPr lang="ru-RU"/>
          </a:p>
        </p:txBody>
      </p:sp>
      <p:sp>
        <p:nvSpPr>
          <p:cNvPr id="7" name="Rectangle 12"/>
          <p:cNvSpPr>
            <a:spLocks noGrp="1" noChangeArrowheads="1"/>
          </p:cNvSpPr>
          <p:nvPr>
            <p:ph type="sldNum" sz="quarter" idx="12"/>
          </p:nvPr>
        </p:nvSpPr>
        <p:spPr>
          <a:ln/>
        </p:spPr>
        <p:txBody>
          <a:bodyPr/>
          <a:lstStyle>
            <a:lvl1pPr>
              <a:defRPr/>
            </a:lvl1pPr>
          </a:lstStyle>
          <a:p>
            <a:fld id="{7A96D50A-A73E-4483-A961-D280EA3DFFBD}" type="slidenum">
              <a:rPr lang="ru-RU" smtClean="0"/>
              <a:t>‹#›</a:t>
            </a:fld>
            <a:endParaRPr lang="ru-RU"/>
          </a:p>
        </p:txBody>
      </p:sp>
    </p:spTree>
    <p:extLst>
      <p:ext uri="{BB962C8B-B14F-4D97-AF65-F5344CB8AC3E}">
        <p14:creationId xmlns:p14="http://schemas.microsoft.com/office/powerpoint/2010/main" val="201139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468967" y="1000125"/>
            <a:ext cx="10445751"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6147" name="Rectangle 3"/>
          <p:cNvSpPr>
            <a:spLocks noChangeArrowheads="1"/>
          </p:cNvSpPr>
          <p:nvPr/>
        </p:nvSpPr>
        <p:spPr bwMode="gray">
          <a:xfrm>
            <a:off x="359834" y="0"/>
            <a:ext cx="378884" cy="6889750"/>
          </a:xfrm>
          <a:prstGeom prst="rect">
            <a:avLst/>
          </a:prstGeom>
          <a:solidFill>
            <a:schemeClr val="accent2">
              <a:alpha val="79999"/>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ru-RU"/>
          </a:p>
        </p:txBody>
      </p:sp>
      <p:sp>
        <p:nvSpPr>
          <p:cNvPr id="6148" name="Rectangle 4"/>
          <p:cNvSpPr>
            <a:spLocks noChangeArrowheads="1"/>
          </p:cNvSpPr>
          <p:nvPr/>
        </p:nvSpPr>
        <p:spPr bwMode="gray">
          <a:xfrm>
            <a:off x="-16934" y="0"/>
            <a:ext cx="440267" cy="6858000"/>
          </a:xfrm>
          <a:prstGeom prst="rect">
            <a:avLst/>
          </a:prstGeom>
          <a:gradFill rotWithShape="1">
            <a:gsLst>
              <a:gs pos="0">
                <a:schemeClr val="accent2">
                  <a:gamma/>
                  <a:shade val="28627"/>
                  <a:invGamma/>
                </a:schemeClr>
              </a:gs>
              <a:gs pos="100000">
                <a:schemeClr val="accent2"/>
              </a:gs>
            </a:gsLst>
            <a:lin ang="18900000" scaled="1"/>
          </a:gradFill>
          <a:ln w="28575" algn="ctr">
            <a:noFill/>
            <a:miter lim="800000"/>
            <a:headEnd/>
            <a:tailEnd/>
          </a:ln>
          <a:effectLst/>
        </p:spPr>
        <p:txBody>
          <a:bodyPr wrap="none" anchor="ctr"/>
          <a:lstStyle/>
          <a:p>
            <a:pPr>
              <a:defRPr/>
            </a:pPr>
            <a:endParaRPr lang="ru-RU"/>
          </a:p>
        </p:txBody>
      </p:sp>
      <p:sp>
        <p:nvSpPr>
          <p:cNvPr id="6149" name="Rectangle 5"/>
          <p:cNvSpPr>
            <a:spLocks noChangeArrowheads="1"/>
          </p:cNvSpPr>
          <p:nvPr/>
        </p:nvSpPr>
        <p:spPr bwMode="gray">
          <a:xfrm>
            <a:off x="999067" y="-14288"/>
            <a:ext cx="95251" cy="6872288"/>
          </a:xfrm>
          <a:prstGeom prst="rect">
            <a:avLst/>
          </a:prstGeom>
          <a:solidFill>
            <a:schemeClr val="accent2">
              <a:alpha val="20000"/>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ru-RU"/>
          </a:p>
        </p:txBody>
      </p:sp>
      <p:sp>
        <p:nvSpPr>
          <p:cNvPr id="6150" name="Rectangle 6"/>
          <p:cNvSpPr>
            <a:spLocks noChangeArrowheads="1"/>
          </p:cNvSpPr>
          <p:nvPr/>
        </p:nvSpPr>
        <p:spPr bwMode="gray">
          <a:xfrm>
            <a:off x="677334" y="0"/>
            <a:ext cx="224367" cy="6865938"/>
          </a:xfrm>
          <a:prstGeom prst="rect">
            <a:avLst/>
          </a:prstGeom>
          <a:solidFill>
            <a:schemeClr val="accent2">
              <a:alpha val="54117"/>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ru-RU"/>
          </a:p>
        </p:txBody>
      </p:sp>
      <p:sp>
        <p:nvSpPr>
          <p:cNvPr id="6151" name="Rectangle 7"/>
          <p:cNvSpPr>
            <a:spLocks noChangeArrowheads="1"/>
          </p:cNvSpPr>
          <p:nvPr/>
        </p:nvSpPr>
        <p:spPr bwMode="gray">
          <a:xfrm>
            <a:off x="882651" y="0"/>
            <a:ext cx="152400" cy="6872288"/>
          </a:xfrm>
          <a:prstGeom prst="rect">
            <a:avLst/>
          </a:prstGeom>
          <a:solidFill>
            <a:schemeClr val="accent2">
              <a:alpha val="36862"/>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ru-RU"/>
          </a:p>
        </p:txBody>
      </p:sp>
      <p:sp>
        <p:nvSpPr>
          <p:cNvPr id="6152" name="Rectangle 8"/>
          <p:cNvSpPr>
            <a:spLocks noGrp="1" noChangeArrowheads="1"/>
          </p:cNvSpPr>
          <p:nvPr>
            <p:ph type="title"/>
          </p:nvPr>
        </p:nvSpPr>
        <p:spPr bwMode="auto">
          <a:xfrm>
            <a:off x="1407585" y="65089"/>
            <a:ext cx="10610849"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033" name="Rectangle 9"/>
          <p:cNvSpPr>
            <a:spLocks noGrp="1" noChangeArrowheads="1"/>
          </p:cNvSpPr>
          <p:nvPr>
            <p:ph type="body" idx="1"/>
          </p:nvPr>
        </p:nvSpPr>
        <p:spPr bwMode="auto">
          <a:xfrm>
            <a:off x="1373717" y="1163639"/>
            <a:ext cx="10615083"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6154" name="Rectangle 10"/>
          <p:cNvSpPr>
            <a:spLocks noGrp="1" noChangeArrowheads="1"/>
          </p:cNvSpPr>
          <p:nvPr>
            <p:ph type="dt" sz="half" idx="2"/>
          </p:nvPr>
        </p:nvSpPr>
        <p:spPr bwMode="auto">
          <a:xfrm>
            <a:off x="1437217" y="6616700"/>
            <a:ext cx="28448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fld id="{0A774780-3A8F-4394-885F-1C9D8A0431C6}" type="datetimeFigureOut">
              <a:rPr lang="ru-RU" smtClean="0"/>
              <a:t>13.10.2011</a:t>
            </a:fld>
            <a:endParaRPr lang="ru-RU"/>
          </a:p>
        </p:txBody>
      </p:sp>
      <p:sp>
        <p:nvSpPr>
          <p:cNvPr id="6155" name="Rectangle 11"/>
          <p:cNvSpPr>
            <a:spLocks noGrp="1" noChangeArrowheads="1"/>
          </p:cNvSpPr>
          <p:nvPr>
            <p:ph type="ftr" sz="quarter" idx="3"/>
          </p:nvPr>
        </p:nvSpPr>
        <p:spPr bwMode="auto">
          <a:xfrm>
            <a:off x="7785100" y="6616700"/>
            <a:ext cx="38608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ru-RU"/>
          </a:p>
        </p:txBody>
      </p:sp>
      <p:sp>
        <p:nvSpPr>
          <p:cNvPr id="6156" name="Rectangle 12"/>
          <p:cNvSpPr>
            <a:spLocks noGrp="1" noChangeArrowheads="1"/>
          </p:cNvSpPr>
          <p:nvPr>
            <p:ph type="sldNum" sz="quarter" idx="4"/>
          </p:nvPr>
        </p:nvSpPr>
        <p:spPr bwMode="auto">
          <a:xfrm>
            <a:off x="5583767" y="6616700"/>
            <a:ext cx="882651"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fld id="{7A96D50A-A73E-4483-A961-D280EA3DFFBD}" type="slidenum">
              <a:rPr lang="ru-RU" smtClean="0"/>
              <a:t>‹#›</a:t>
            </a:fld>
            <a:endParaRPr lang="ru-RU"/>
          </a:p>
        </p:txBody>
      </p:sp>
      <p:sp>
        <p:nvSpPr>
          <p:cNvPr id="1037" name="Oval 13" descr="1346361232_autichnyy-rebenok"/>
          <p:cNvSpPr>
            <a:spLocks noChangeArrowheads="1"/>
          </p:cNvSpPr>
          <p:nvPr/>
        </p:nvSpPr>
        <p:spPr bwMode="gray">
          <a:xfrm>
            <a:off x="584201" y="1892301"/>
            <a:ext cx="825500" cy="614363"/>
          </a:xfrm>
          <a:prstGeom prst="ellipse">
            <a:avLst/>
          </a:prstGeom>
          <a:blipFill dpi="0" rotWithShape="1">
            <a:blip r:embed="rId13"/>
            <a:srcRect/>
            <a:stretch>
              <a:fillRect/>
            </a:stretch>
          </a:blipFill>
          <a:ln w="28575" algn="ctr">
            <a:solidFill>
              <a:srgbClr val="F8F8F8">
                <a:alpha val="70195"/>
              </a:srgbClr>
            </a:solidFill>
            <a:round/>
            <a:headEnd/>
            <a:tailEnd/>
          </a:ln>
        </p:spPr>
        <p:txBody>
          <a:bodyPr wrap="none" anchor="ctr"/>
          <a:lstStyle/>
          <a:p>
            <a:endParaRPr lang="ru-RU"/>
          </a:p>
        </p:txBody>
      </p:sp>
      <p:sp>
        <p:nvSpPr>
          <p:cNvPr id="1038" name="Oval 14" descr="C04-22-1252"/>
          <p:cNvSpPr>
            <a:spLocks noChangeArrowheads="1"/>
          </p:cNvSpPr>
          <p:nvPr/>
        </p:nvSpPr>
        <p:spPr bwMode="gray">
          <a:xfrm>
            <a:off x="590551" y="315913"/>
            <a:ext cx="804333" cy="596900"/>
          </a:xfrm>
          <a:prstGeom prst="ellipse">
            <a:avLst/>
          </a:prstGeom>
          <a:blipFill dpi="0" rotWithShape="1">
            <a:blip r:embed="rId14"/>
            <a:srcRect/>
            <a:stretch>
              <a:fillRect/>
            </a:stretch>
          </a:blipFill>
          <a:ln w="57150" algn="ctr">
            <a:solidFill>
              <a:srgbClr val="F8F8F8">
                <a:alpha val="70195"/>
              </a:srgbClr>
            </a:solidFill>
            <a:round/>
            <a:headEnd/>
            <a:tailEnd/>
          </a:ln>
        </p:spPr>
        <p:txBody>
          <a:bodyPr wrap="none" anchor="ctr"/>
          <a:lstStyle/>
          <a:p>
            <a:endParaRPr lang="ru-RU"/>
          </a:p>
        </p:txBody>
      </p:sp>
      <p:sp>
        <p:nvSpPr>
          <p:cNvPr id="1039" name="Oval 15" descr="A-autism-deti-reabelitaca- nevrolog-klinika-lehenie"/>
          <p:cNvSpPr>
            <a:spLocks noChangeArrowheads="1"/>
          </p:cNvSpPr>
          <p:nvPr/>
        </p:nvSpPr>
        <p:spPr bwMode="gray">
          <a:xfrm>
            <a:off x="573618" y="1128714"/>
            <a:ext cx="804333" cy="593725"/>
          </a:xfrm>
          <a:prstGeom prst="ellipse">
            <a:avLst/>
          </a:prstGeom>
          <a:blipFill dpi="0" rotWithShape="1">
            <a:blip r:embed="rId15"/>
            <a:srcRect/>
            <a:stretch>
              <a:fillRect/>
            </a:stretch>
          </a:blipFill>
          <a:ln w="38100" algn="ctr">
            <a:solidFill>
              <a:srgbClr val="F8F8F8">
                <a:alpha val="70195"/>
              </a:srgbClr>
            </a:solidFill>
            <a:round/>
            <a:headEnd/>
            <a:tailEnd/>
          </a:ln>
        </p:spPr>
        <p:txBody>
          <a:bodyPr wrap="none" anchor="ctr"/>
          <a:lstStyle/>
          <a:p>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barn(inVertical)">
                                      <p:cBhvr>
                                        <p:cTn id="7" dur="1000"/>
                                        <p:tgtEl>
                                          <p:spTgt spid="615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wipe(up)">
                                      <p:cBhvr>
                                        <p:cTn id="10" dur="500"/>
                                        <p:tgtEl>
                                          <p:spTgt spid="6148"/>
                                        </p:tgtEl>
                                      </p:cBhvr>
                                    </p:animEffect>
                                  </p:childTnLst>
                                </p:cTn>
                              </p:par>
                              <p:par>
                                <p:cTn id="11" presetID="22" presetClass="entr" presetSubtype="1" fill="hold" grpId="0" nodeType="withEffect">
                                  <p:stCondLst>
                                    <p:cond delay="200"/>
                                  </p:stCondLst>
                                  <p:childTnLst>
                                    <p:set>
                                      <p:cBhvr>
                                        <p:cTn id="12" dur="1" fill="hold">
                                          <p:stCondLst>
                                            <p:cond delay="0"/>
                                          </p:stCondLst>
                                        </p:cTn>
                                        <p:tgtEl>
                                          <p:spTgt spid="6147"/>
                                        </p:tgtEl>
                                        <p:attrNameLst>
                                          <p:attrName>style.visibility</p:attrName>
                                        </p:attrNameLst>
                                      </p:cBhvr>
                                      <p:to>
                                        <p:strVal val="visible"/>
                                      </p:to>
                                    </p:set>
                                    <p:animEffect transition="in" filter="wipe(up)">
                                      <p:cBhvr>
                                        <p:cTn id="13" dur="500"/>
                                        <p:tgtEl>
                                          <p:spTgt spid="6147"/>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6150"/>
                                        </p:tgtEl>
                                        <p:attrNameLst>
                                          <p:attrName>style.visibility</p:attrName>
                                        </p:attrNameLst>
                                      </p:cBhvr>
                                      <p:to>
                                        <p:strVal val="visible"/>
                                      </p:to>
                                    </p:set>
                                    <p:animEffect transition="in" filter="wipe(up)">
                                      <p:cBhvr>
                                        <p:cTn id="16" dur="500"/>
                                        <p:tgtEl>
                                          <p:spTgt spid="6150"/>
                                        </p:tgtEl>
                                      </p:cBhvr>
                                    </p:animEffect>
                                  </p:childTnLst>
                                </p:cTn>
                              </p:par>
                              <p:par>
                                <p:cTn id="17" presetID="47" presetClass="entr" presetSubtype="0" fill="hold" grpId="0" nodeType="withEffect">
                                  <p:stCondLst>
                                    <p:cond delay="1500"/>
                                  </p:stCondLst>
                                  <p:childTnLst>
                                    <p:set>
                                      <p:cBhvr>
                                        <p:cTn id="18" dur="1" fill="hold">
                                          <p:stCondLst>
                                            <p:cond delay="0"/>
                                          </p:stCondLst>
                                        </p:cTn>
                                        <p:tgtEl>
                                          <p:spTgt spid="6151"/>
                                        </p:tgtEl>
                                        <p:attrNameLst>
                                          <p:attrName>style.visibility</p:attrName>
                                        </p:attrNameLst>
                                      </p:cBhvr>
                                      <p:to>
                                        <p:strVal val="visible"/>
                                      </p:to>
                                    </p:set>
                                    <p:animEffect transition="in" filter="fade">
                                      <p:cBhvr>
                                        <p:cTn id="19" dur="500"/>
                                        <p:tgtEl>
                                          <p:spTgt spid="6151"/>
                                        </p:tgtEl>
                                      </p:cBhvr>
                                    </p:animEffect>
                                    <p:anim calcmode="lin" valueType="num">
                                      <p:cBhvr>
                                        <p:cTn id="20" dur="500" fill="hold"/>
                                        <p:tgtEl>
                                          <p:spTgt spid="6151"/>
                                        </p:tgtEl>
                                        <p:attrNameLst>
                                          <p:attrName>ppt_x</p:attrName>
                                        </p:attrNameLst>
                                      </p:cBhvr>
                                      <p:tavLst>
                                        <p:tav tm="0">
                                          <p:val>
                                            <p:strVal val="#ppt_x"/>
                                          </p:val>
                                        </p:tav>
                                        <p:tav tm="100000">
                                          <p:val>
                                            <p:strVal val="#ppt_x"/>
                                          </p:val>
                                        </p:tav>
                                      </p:tavLst>
                                    </p:anim>
                                    <p:anim calcmode="lin" valueType="num">
                                      <p:cBhvr>
                                        <p:cTn id="21" dur="500" fill="hold"/>
                                        <p:tgtEl>
                                          <p:spTgt spid="6151"/>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2300"/>
                                  </p:stCondLst>
                                  <p:childTnLst>
                                    <p:set>
                                      <p:cBhvr>
                                        <p:cTn id="23" dur="1" fill="hold">
                                          <p:stCondLst>
                                            <p:cond delay="0"/>
                                          </p:stCondLst>
                                        </p:cTn>
                                        <p:tgtEl>
                                          <p:spTgt spid="6149"/>
                                        </p:tgtEl>
                                        <p:attrNameLst>
                                          <p:attrName>style.visibility</p:attrName>
                                        </p:attrNameLst>
                                      </p:cBhvr>
                                      <p:to>
                                        <p:strVal val="visible"/>
                                      </p:to>
                                    </p:set>
                                    <p:animEffect transition="in" filter="fade">
                                      <p:cBhvr>
                                        <p:cTn id="24" dur="500"/>
                                        <p:tgtEl>
                                          <p:spTgt spid="6149"/>
                                        </p:tgtEl>
                                      </p:cBhvr>
                                    </p:animEffect>
                                    <p:anim calcmode="lin" valueType="num">
                                      <p:cBhvr>
                                        <p:cTn id="25" dur="500" fill="hold"/>
                                        <p:tgtEl>
                                          <p:spTgt spid="6149"/>
                                        </p:tgtEl>
                                        <p:attrNameLst>
                                          <p:attrName>ppt_x</p:attrName>
                                        </p:attrNameLst>
                                      </p:cBhvr>
                                      <p:tavLst>
                                        <p:tav tm="0">
                                          <p:val>
                                            <p:strVal val="#ppt_x"/>
                                          </p:val>
                                        </p:tav>
                                        <p:tav tm="100000">
                                          <p:val>
                                            <p:strVal val="#ppt_x"/>
                                          </p:val>
                                        </p:tav>
                                      </p:tavLst>
                                    </p:anim>
                                    <p:anim calcmode="lin" valueType="num">
                                      <p:cBhvr>
                                        <p:cTn id="26" dur="500" fill="hold"/>
                                        <p:tgtEl>
                                          <p:spTgt spid="6149"/>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800"/>
                            </p:stCondLst>
                            <p:childTnLst>
                              <p:par>
                                <p:cTn id="28" presetID="6" presetClass="emph" presetSubtype="0" fill="hold" grpId="1" nodeType="afterEffect">
                                  <p:stCondLst>
                                    <p:cond delay="0"/>
                                  </p:stCondLst>
                                  <p:childTnLst>
                                    <p:animScale>
                                      <p:cBhvr>
                                        <p:cTn id="29" dur="500" fill="hold"/>
                                        <p:tgtEl>
                                          <p:spTgt spid="6148"/>
                                        </p:tgtEl>
                                      </p:cBhvr>
                                      <p:by x="150000" y="150000"/>
                                    </p:animScale>
                                  </p:childTnLst>
                                </p:cTn>
                              </p:par>
                              <p:par>
                                <p:cTn id="30" presetID="6" presetClass="emph" presetSubtype="0" fill="hold" grpId="1" nodeType="withEffect">
                                  <p:stCondLst>
                                    <p:cond delay="400"/>
                                  </p:stCondLst>
                                  <p:childTnLst>
                                    <p:animScale>
                                      <p:cBhvr>
                                        <p:cTn id="31" dur="500" fill="hold"/>
                                        <p:tgtEl>
                                          <p:spTgt spid="6150"/>
                                        </p:tgtEl>
                                      </p:cBhvr>
                                      <p:by x="150000" y="150000"/>
                                    </p:animScale>
                                  </p:childTnLst>
                                </p:cTn>
                              </p:par>
                              <p:par>
                                <p:cTn id="32" presetID="6" presetClass="emph" presetSubtype="0" fill="hold" grpId="1" nodeType="withEffect">
                                  <p:stCondLst>
                                    <p:cond delay="1100"/>
                                  </p:stCondLst>
                                  <p:childTnLst>
                                    <p:animScale>
                                      <p:cBhvr>
                                        <p:cTn id="33" dur="500" fill="hold"/>
                                        <p:tgtEl>
                                          <p:spTgt spid="6151"/>
                                        </p:tgtEl>
                                      </p:cBhvr>
                                      <p:by x="150000" y="150000"/>
                                    </p:animScale>
                                  </p:childTnLst>
                                </p:cTn>
                              </p:par>
                              <p:par>
                                <p:cTn id="34" presetID="6" presetClass="emph" presetSubtype="0" fill="hold" grpId="1" nodeType="withEffect">
                                  <p:stCondLst>
                                    <p:cond delay="1700"/>
                                  </p:stCondLst>
                                  <p:childTnLst>
                                    <p:animScale>
                                      <p:cBhvr>
                                        <p:cTn id="35" dur="500" fill="hold"/>
                                        <p:tgtEl>
                                          <p:spTgt spid="6149"/>
                                        </p:tgtEl>
                                      </p:cBhvr>
                                      <p:by x="150000" y="150000"/>
                                    </p:animScale>
                                  </p:childTnLst>
                                </p:cTn>
                              </p:par>
                            </p:childTnLst>
                          </p:cTn>
                        </p:par>
                        <p:par>
                          <p:cTn id="36" fill="hold" nodeType="afterGroup">
                            <p:stCondLst>
                              <p:cond delay="5000"/>
                            </p:stCondLst>
                            <p:childTnLst>
                              <p:par>
                                <p:cTn id="37" presetID="6" presetClass="emph" presetSubtype="0" fill="hold" grpId="1" nodeType="afterEffect">
                                  <p:stCondLst>
                                    <p:cond delay="0"/>
                                  </p:stCondLst>
                                  <p:childTnLst>
                                    <p:animScale>
                                      <p:cBhvr>
                                        <p:cTn id="38" dur="500" fill="hold"/>
                                        <p:tgtEl>
                                          <p:spTgt spid="614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7" grpId="1" animBg="1"/>
      <p:bldP spid="6148" grpId="0" animBg="1"/>
      <p:bldP spid="6148" grpId="1" animBg="1"/>
      <p:bldP spid="6149" grpId="0" animBg="1"/>
      <p:bldP spid="6149" grpId="1" animBg="1"/>
      <p:bldP spid="6150" grpId="0" animBg="1"/>
      <p:bldP spid="6150" grpId="1" animBg="1"/>
      <p:bldP spid="6151" grpId="0" animBg="1"/>
      <p:bldP spid="6151" grpId="1" animBg="1"/>
      <p:bldP spid="6152" grpId="0"/>
    </p:bldLst>
  </p:timing>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hlink"/>
        </a:buClr>
        <a:buSzPct val="105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2"/>
          </a:solidFill>
          <a:latin typeface="+mn-lt"/>
        </a:defRPr>
      </a:lvl3pPr>
      <a:lvl4pPr marL="1600200" indent="-228600" algn="l" rtl="0" eaLnBrk="1" fontAlgn="base" hangingPunct="1">
        <a:spcBef>
          <a:spcPct val="20000"/>
        </a:spcBef>
        <a:spcAft>
          <a:spcPct val="0"/>
        </a:spcAft>
        <a:buClr>
          <a:schemeClr val="tx2"/>
        </a:buClr>
        <a:buSzPct val="85000"/>
        <a:buChar char="•"/>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A774780-3A8F-4394-885F-1C9D8A0431C6}" type="datetimeFigureOut">
              <a:rPr lang="ru-RU" smtClean="0"/>
              <a:t>13.10.2011</a:t>
            </a:fld>
            <a:endParaRPr lang="ru-RU"/>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A96D50A-A73E-4483-A961-D280EA3DFFB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image" Target="../media/image4.gif"/><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604324" y="2188029"/>
            <a:ext cx="7377876" cy="3777342"/>
          </a:xfrm>
        </p:spPr>
        <p:txBody>
          <a:bodyPr>
            <a:normAutofit lnSpcReduction="10000"/>
          </a:bodyPr>
          <a:lstStyle/>
          <a:p>
            <a:pPr algn="ctr"/>
            <a:r>
              <a:rPr lang="kk-KZ" sz="2600" b="1" dirty="0">
                <a:solidFill>
                  <a:srgbClr val="7030A0"/>
                </a:solidFill>
                <a:latin typeface="Times New Roman" panose="02020603050405020304" pitchFamily="18" charset="0"/>
                <a:cs typeface="Times New Roman" panose="02020603050405020304" pitchFamily="18" charset="0"/>
              </a:rPr>
              <a:t>«Ерекше білімді қажет ететін мектеп жасына дейінгі балаларға заманауи технологияларды қолдану жолдары»</a:t>
            </a:r>
          </a:p>
          <a:p>
            <a:endParaRPr lang="kk-KZ" sz="2600" dirty="0">
              <a:solidFill>
                <a:srgbClr val="0070C0"/>
              </a:solidFill>
              <a:latin typeface="Times New Roman" panose="02020603050405020304" pitchFamily="18" charset="0"/>
              <a:cs typeface="Times New Roman" panose="02020603050405020304" pitchFamily="18" charset="0"/>
            </a:endParaRPr>
          </a:p>
          <a:p>
            <a:pPr>
              <a:spcAft>
                <a:spcPts val="0"/>
              </a:spcAft>
            </a:pPr>
            <a:r>
              <a:rPr lang="kk-KZ" sz="1900" dirty="0">
                <a:latin typeface="Times New Roman" panose="02020603050405020304" pitchFamily="18" charset="0"/>
                <a:cs typeface="Times New Roman" panose="02020603050405020304" pitchFamily="18" charset="0"/>
              </a:rPr>
              <a:t>                                                                </a:t>
            </a:r>
          </a:p>
          <a:p>
            <a:pPr>
              <a:spcAft>
                <a:spcPts val="0"/>
              </a:spcAft>
            </a:pPr>
            <a:endParaRPr lang="kk-KZ" sz="1900" dirty="0">
              <a:latin typeface="Times New Roman" panose="02020603050405020304" pitchFamily="18" charset="0"/>
              <a:cs typeface="Times New Roman" panose="02020603050405020304" pitchFamily="18" charset="0"/>
            </a:endParaRPr>
          </a:p>
          <a:p>
            <a:pPr>
              <a:spcAft>
                <a:spcPts val="0"/>
              </a:spcAft>
            </a:pPr>
            <a:r>
              <a:rPr lang="kk-KZ" sz="1900" dirty="0">
                <a:latin typeface="Times New Roman" panose="02020603050405020304" pitchFamily="18" charset="0"/>
                <a:cs typeface="Times New Roman" panose="02020603050405020304" pitchFamily="18" charset="0"/>
              </a:rPr>
              <a:t>                                                             Дайындаған: </a:t>
            </a:r>
            <a:r>
              <a:rPr lang="kk-KZ" sz="1900" dirty="0" smtClean="0">
                <a:latin typeface="Times New Roman" panose="02020603050405020304" pitchFamily="18" charset="0"/>
                <a:cs typeface="Times New Roman" panose="02020603050405020304" pitchFamily="18" charset="0"/>
              </a:rPr>
              <a:t>п</a:t>
            </a:r>
            <a:r>
              <a:rPr lang="kk-KZ" sz="1900" dirty="0" smtClean="0">
                <a:latin typeface="Times New Roman" panose="02020603050405020304" pitchFamily="18" charset="0"/>
                <a:cs typeface="Times New Roman" panose="02020603050405020304" pitchFamily="18" charset="0"/>
              </a:rPr>
              <a:t>едагог-сарапшы</a:t>
            </a:r>
            <a:endParaRPr lang="kk-KZ" sz="1900" dirty="0">
              <a:latin typeface="Times New Roman" panose="02020603050405020304" pitchFamily="18" charset="0"/>
              <a:cs typeface="Times New Roman" panose="02020603050405020304" pitchFamily="18" charset="0"/>
            </a:endParaRPr>
          </a:p>
          <a:p>
            <a:pPr>
              <a:spcAft>
                <a:spcPts val="0"/>
              </a:spcAft>
            </a:pPr>
            <a:r>
              <a:rPr lang="kk-KZ" sz="1900" dirty="0" smtClean="0">
                <a:latin typeface="Times New Roman" panose="02020603050405020304" pitchFamily="18" charset="0"/>
                <a:cs typeface="Times New Roman" panose="02020603050405020304" pitchFamily="18" charset="0"/>
              </a:rPr>
              <a:t>                                                             Кешубаева  </a:t>
            </a:r>
            <a:r>
              <a:rPr lang="kk-KZ" sz="1900" dirty="0">
                <a:latin typeface="Times New Roman" panose="02020603050405020304" pitchFamily="18" charset="0"/>
                <a:cs typeface="Times New Roman" panose="02020603050405020304" pitchFamily="18" charset="0"/>
              </a:rPr>
              <a:t>М.А</a:t>
            </a:r>
          </a:p>
          <a:p>
            <a:pPr>
              <a:spcAft>
                <a:spcPts val="0"/>
              </a:spcAft>
            </a:pPr>
            <a:r>
              <a:rPr lang="kk-KZ" sz="1900" dirty="0">
                <a:latin typeface="Times New Roman" panose="02020603050405020304" pitchFamily="18" charset="0"/>
                <a:cs typeface="Times New Roman" panose="02020603050405020304" pitchFamily="18" charset="0"/>
              </a:rPr>
              <a:t>                                                             </a:t>
            </a:r>
            <a:r>
              <a:rPr lang="kk-KZ" sz="1900" dirty="0" smtClean="0">
                <a:latin typeface="Times New Roman" panose="02020603050405020304" pitchFamily="18" charset="0"/>
                <a:cs typeface="Times New Roman" panose="02020603050405020304" pitchFamily="18" charset="0"/>
              </a:rPr>
              <a:t>мұғалім-логопед-дефектолог</a:t>
            </a:r>
            <a:endParaRPr lang="kk-KZ" sz="1900" dirty="0">
              <a:latin typeface="Times New Roman" panose="02020603050405020304" pitchFamily="18" charset="0"/>
              <a:cs typeface="Times New Roman" panose="02020603050405020304" pitchFamily="18" charset="0"/>
            </a:endParaRPr>
          </a:p>
          <a:p>
            <a:pPr>
              <a:spcAft>
                <a:spcPts val="0"/>
              </a:spcAft>
            </a:pPr>
            <a:r>
              <a:rPr lang="kk-KZ" sz="1900" dirty="0">
                <a:latin typeface="Times New Roman" panose="02020603050405020304" pitchFamily="18" charset="0"/>
                <a:cs typeface="Times New Roman" panose="02020603050405020304" pitchFamily="18" charset="0"/>
              </a:rPr>
              <a:t>                                        </a:t>
            </a:r>
            <a:r>
              <a:rPr lang="kk-KZ" sz="1900" dirty="0" smtClean="0">
                <a:latin typeface="Times New Roman" panose="02020603050405020304" pitchFamily="18" charset="0"/>
                <a:cs typeface="Times New Roman" panose="02020603050405020304" pitchFamily="18" charset="0"/>
              </a:rPr>
              <a:t>                     </a:t>
            </a:r>
            <a:endParaRPr lang="kk-KZ"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ctrTitle"/>
          </p:nvPr>
        </p:nvSpPr>
        <p:spPr>
          <a:xfrm>
            <a:off x="2539998" y="435429"/>
            <a:ext cx="7692573" cy="2264227"/>
          </a:xfrm>
        </p:spPr>
        <p:txBody>
          <a:bodyPr/>
          <a:lstStyle/>
          <a:p>
            <a:pPr marL="182880" indent="0" algn="ctr">
              <a:buNone/>
            </a:pPr>
            <a:r>
              <a:rPr lang="kk-KZ" sz="1800" dirty="0">
                <a:solidFill>
                  <a:schemeClr val="tx1"/>
                </a:solidFill>
                <a:latin typeface="Times New Roman" panose="02020603050405020304" pitchFamily="18" charset="0"/>
                <a:cs typeface="Times New Roman" panose="02020603050405020304" pitchFamily="18" charset="0"/>
              </a:rPr>
              <a:t>Шығыс Қазақстан облысы білім басқармасы </a:t>
            </a:r>
            <a:br>
              <a:rPr lang="kk-KZ" sz="1800" dirty="0">
                <a:solidFill>
                  <a:schemeClr val="tx1"/>
                </a:solidFill>
                <a:latin typeface="Times New Roman" panose="02020603050405020304" pitchFamily="18" charset="0"/>
                <a:cs typeface="Times New Roman" panose="02020603050405020304" pitchFamily="18" charset="0"/>
              </a:rPr>
            </a:br>
            <a:r>
              <a:rPr lang="kk-KZ" sz="1800" dirty="0">
                <a:solidFill>
                  <a:schemeClr val="tx1"/>
                </a:solidFill>
                <a:latin typeface="Times New Roman" panose="02020603050405020304" pitchFamily="18" charset="0"/>
                <a:cs typeface="Times New Roman" panose="02020603050405020304" pitchFamily="18" charset="0"/>
              </a:rPr>
              <a:t>Өскемен қаласы бойынша білім </a:t>
            </a:r>
            <a:r>
              <a:rPr lang="kk-KZ" sz="1800" dirty="0" smtClean="0">
                <a:solidFill>
                  <a:schemeClr val="tx1"/>
                </a:solidFill>
                <a:latin typeface="Times New Roman" panose="02020603050405020304" pitchFamily="18" charset="0"/>
                <a:cs typeface="Times New Roman" panose="02020603050405020304" pitchFamily="18" charset="0"/>
              </a:rPr>
              <a:t>бөлімінің</a:t>
            </a:r>
            <a:r>
              <a:rPr lang="kk-KZ" sz="1800" dirty="0">
                <a:solidFill>
                  <a:schemeClr val="tx1"/>
                </a:solidFill>
                <a:latin typeface="Times New Roman" panose="02020603050405020304" pitchFamily="18" charset="0"/>
                <a:cs typeface="Times New Roman" panose="02020603050405020304" pitchFamily="18" charset="0"/>
              </a:rPr>
              <a:t/>
            </a:r>
            <a:br>
              <a:rPr lang="kk-KZ" sz="1800" dirty="0">
                <a:solidFill>
                  <a:schemeClr val="tx1"/>
                </a:solidFill>
                <a:latin typeface="Times New Roman" panose="02020603050405020304" pitchFamily="18" charset="0"/>
                <a:cs typeface="Times New Roman" panose="02020603050405020304" pitchFamily="18" charset="0"/>
              </a:rPr>
            </a:br>
            <a:r>
              <a:rPr lang="kk-KZ" sz="1800" dirty="0" smtClean="0">
                <a:solidFill>
                  <a:schemeClr val="tx1"/>
                </a:solidFill>
                <a:latin typeface="Times New Roman" panose="02020603050405020304" pitchFamily="18" charset="0"/>
                <a:cs typeface="Times New Roman" panose="02020603050405020304" pitchFamily="18" charset="0"/>
              </a:rPr>
              <a:t>«</a:t>
            </a:r>
            <a:r>
              <a:rPr lang="kk-KZ" sz="1800" dirty="0">
                <a:solidFill>
                  <a:schemeClr val="tx1"/>
                </a:solidFill>
                <a:latin typeface="Times New Roman" panose="02020603050405020304" pitchFamily="18" charset="0"/>
                <a:cs typeface="Times New Roman" panose="02020603050405020304" pitchFamily="18" charset="0"/>
              </a:rPr>
              <a:t>Алтын дән</a:t>
            </a:r>
            <a:r>
              <a:rPr lang="kk-KZ" sz="1800" dirty="0" smtClean="0">
                <a:solidFill>
                  <a:schemeClr val="tx1"/>
                </a:solidFill>
                <a:latin typeface="Times New Roman" panose="02020603050405020304" pitchFamily="18" charset="0"/>
                <a:cs typeface="Times New Roman" panose="02020603050405020304" pitchFamily="18" charset="0"/>
              </a:rPr>
              <a:t>» арнайы </a:t>
            </a:r>
            <a:r>
              <a:rPr lang="kk-KZ" sz="1800" dirty="0">
                <a:solidFill>
                  <a:schemeClr val="tx1"/>
                </a:solidFill>
                <a:latin typeface="Times New Roman" panose="02020603050405020304" pitchFamily="18" charset="0"/>
                <a:cs typeface="Times New Roman" panose="02020603050405020304" pitchFamily="18" charset="0"/>
              </a:rPr>
              <a:t>балабақшасы» КММ</a:t>
            </a:r>
            <a:endParaRPr lang="ru-RU"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664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882" y="228600"/>
            <a:ext cx="8683348" cy="1052026"/>
          </a:xfrm>
        </p:spPr>
        <p:txBody>
          <a:bodyPr>
            <a:normAutofit fontScale="90000"/>
          </a:bodyPr>
          <a:lstStyle/>
          <a:p>
            <a:pPr marL="0" indent="0">
              <a:buNone/>
            </a:pPr>
            <a:r>
              <a:rPr lang="kk-KZ" sz="4000" b="1" dirty="0" smtClean="0">
                <a:solidFill>
                  <a:srgbClr val="7030A0"/>
                </a:solidFill>
                <a:latin typeface="Times New Roman" pitchFamily="18" charset="0"/>
                <a:cs typeface="Times New Roman" pitchFamily="18" charset="0"/>
              </a:rPr>
              <a:t>Модульдердің нәтижелік </a:t>
            </a:r>
            <a:r>
              <a:rPr lang="kk-KZ" sz="4000" b="1" dirty="0" smtClean="0">
                <a:solidFill>
                  <a:srgbClr val="7030A0"/>
                </a:solidFill>
                <a:latin typeface="Times New Roman" pitchFamily="18" charset="0"/>
                <a:cs typeface="Times New Roman" pitchFamily="18" charset="0"/>
              </a:rPr>
              <a:t>көрсеткіші:</a:t>
            </a:r>
            <a:endParaRPr lang="ru-RU" sz="4000" b="1" dirty="0">
              <a:solidFill>
                <a:srgbClr val="7030A0"/>
              </a:solidFill>
              <a:latin typeface="Times New Roman" pitchFamily="18" charset="0"/>
              <a:cs typeface="Times New Roman" pitchFamily="18" charset="0"/>
            </a:endParaRPr>
          </a:p>
        </p:txBody>
      </p:sp>
      <p:sp>
        <p:nvSpPr>
          <p:cNvPr id="3" name="Объект 2"/>
          <p:cNvSpPr>
            <a:spLocks noGrp="1"/>
          </p:cNvSpPr>
          <p:nvPr>
            <p:ph sz="quarter" idx="13"/>
          </p:nvPr>
        </p:nvSpPr>
        <p:spPr>
          <a:xfrm>
            <a:off x="1295400" y="1609874"/>
            <a:ext cx="9601196" cy="3318936"/>
          </a:xfrm>
        </p:spPr>
        <p:txBody>
          <a:bodyPr>
            <a:normAutofit/>
          </a:bodyPr>
          <a:lstStyle/>
          <a:p>
            <a:r>
              <a:rPr lang="kk-KZ" sz="2000" dirty="0">
                <a:latin typeface="Times New Roman" pitchFamily="18" charset="0"/>
                <a:cs typeface="Times New Roman" pitchFamily="18" charset="0"/>
              </a:rPr>
              <a:t>с</a:t>
            </a:r>
            <a:r>
              <a:rPr lang="kk-KZ" sz="2000" dirty="0" smtClean="0">
                <a:latin typeface="Times New Roman" pitchFamily="18" charset="0"/>
                <a:cs typeface="Times New Roman" pitchFamily="18" charset="0"/>
              </a:rPr>
              <a:t>енсорлық материалдармен жұмыс істеп, логикалық ойлауды үйренген соң бала еш қиындықсыз өзіне таныс ұғымдарды математикалық терминдерге айналдыра </a:t>
            </a:r>
            <a:r>
              <a:rPr lang="kk-KZ" sz="2000" dirty="0" smtClean="0">
                <a:latin typeface="Times New Roman" pitchFamily="18" charset="0"/>
                <a:cs typeface="Times New Roman" pitchFamily="18" charset="0"/>
              </a:rPr>
              <a:t>ала</a:t>
            </a:r>
            <a:r>
              <a:rPr lang="kk-KZ" sz="2000" dirty="0" smtClean="0">
                <a:latin typeface="Times New Roman" pitchFamily="18" charset="0"/>
                <a:cs typeface="Times New Roman" pitchFamily="18" charset="0"/>
              </a:rPr>
              <a:t>ды</a:t>
            </a:r>
            <a:r>
              <a:rPr lang="kk-KZ" sz="2000" dirty="0">
                <a:latin typeface="Times New Roman" pitchFamily="18" charset="0"/>
                <a:cs typeface="Times New Roman" pitchFamily="18" charset="0"/>
              </a:rPr>
              <a:t>.</a:t>
            </a:r>
            <a:endParaRPr lang="kk-KZ" sz="2000" dirty="0" smtClean="0">
              <a:latin typeface="Times New Roman" pitchFamily="18" charset="0"/>
              <a:cs typeface="Times New Roman" pitchFamily="18" charset="0"/>
            </a:endParaRPr>
          </a:p>
          <a:p>
            <a:r>
              <a:rPr lang="kk-KZ" sz="2000" dirty="0" smtClean="0">
                <a:latin typeface="Times New Roman" pitchFamily="18" charset="0"/>
                <a:cs typeface="Times New Roman" pitchFamily="18" charset="0"/>
              </a:rPr>
              <a:t> берілген аймақтарда баланың сөйлеу тілін дамытуға және жазуға моторлық дайындық </a:t>
            </a:r>
            <a:r>
              <a:rPr lang="kk-KZ" sz="2000" dirty="0" smtClean="0">
                <a:latin typeface="Times New Roman" pitchFamily="18" charset="0"/>
                <a:cs typeface="Times New Roman" pitchFamily="18" charset="0"/>
              </a:rPr>
              <a:t>қалыптасады. </a:t>
            </a:r>
            <a:endParaRPr lang="kk-KZ" sz="2000" dirty="0" smtClean="0">
              <a:latin typeface="Times New Roman" pitchFamily="18" charset="0"/>
              <a:cs typeface="Times New Roman" pitchFamily="18" charset="0"/>
            </a:endParaRPr>
          </a:p>
          <a:p>
            <a:r>
              <a:rPr lang="kk-KZ" sz="2000" dirty="0" smtClean="0">
                <a:latin typeface="Times New Roman" pitchFamily="18" charset="0"/>
                <a:cs typeface="Times New Roman" pitchFamily="18" charset="0"/>
              </a:rPr>
              <a:t>бала қоршаған ортаны зерттеуде өзінің сезімдерін қолдана білуге үйренеді- осындағы материалдар арқылы өзінің көру сезімін, сипап сезу сезімін </a:t>
            </a:r>
            <a:r>
              <a:rPr lang="kk-KZ" sz="2000" dirty="0" smtClean="0">
                <a:latin typeface="Times New Roman" pitchFamily="18" charset="0"/>
                <a:cs typeface="Times New Roman" pitchFamily="18" charset="0"/>
              </a:rPr>
              <a:t>жетілдіреді.</a:t>
            </a:r>
            <a:endParaRPr lang="kk-KZ" sz="2000" dirty="0" smtClean="0">
              <a:latin typeface="Times New Roman" pitchFamily="18" charset="0"/>
              <a:cs typeface="Times New Roman" pitchFamily="18" charset="0"/>
            </a:endParaRPr>
          </a:p>
          <a:p>
            <a:endParaRPr lang="kk-KZ" sz="2000" dirty="0" smtClean="0">
              <a:latin typeface="Times New Roman" pitchFamily="18" charset="0"/>
              <a:cs typeface="Times New Roman" pitchFamily="18" charset="0"/>
            </a:endParaRPr>
          </a:p>
          <a:p>
            <a:endParaRPr lang="kk-KZ" dirty="0" smtClean="0"/>
          </a:p>
          <a:p>
            <a:endParaRPr lang="ru-RU" dirty="0"/>
          </a:p>
        </p:txBody>
      </p:sp>
      <p:pic>
        <p:nvPicPr>
          <p:cNvPr id="4" name="Picture 2" descr="Гифки Атом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67298" y="4654826"/>
            <a:ext cx="3845119" cy="178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13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8315" y="381000"/>
            <a:ext cx="9601196" cy="576942"/>
          </a:xfrm>
        </p:spPr>
        <p:txBody>
          <a:bodyPr>
            <a:normAutofit fontScale="90000"/>
          </a:bodyPr>
          <a:lstStyle/>
          <a:p>
            <a:pPr marL="0" indent="0" algn="ctr">
              <a:buNone/>
            </a:pPr>
            <a:r>
              <a:rPr lang="kk-KZ" b="1" dirty="0">
                <a:solidFill>
                  <a:srgbClr val="7030A0"/>
                </a:solidFill>
                <a:latin typeface="Times New Roman" panose="02020603050405020304" pitchFamily="18" charset="0"/>
                <a:cs typeface="Times New Roman" panose="02020603050405020304" pitchFamily="18" charset="0"/>
              </a:rPr>
              <a:t>Қорытынды</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1360714" y="1511904"/>
            <a:ext cx="10134599" cy="3733032"/>
          </a:xfrm>
        </p:spPr>
        <p:txBody>
          <a:bodyPr>
            <a:normAutofit/>
          </a:bodyPr>
          <a:lstStyle/>
          <a:p>
            <a:pPr marL="0" indent="0" algn="just">
              <a:spcAft>
                <a:spcPts val="0"/>
              </a:spcAft>
              <a:buNone/>
            </a:pPr>
            <a:r>
              <a:rPr lang="kk-KZ" dirty="0">
                <a:latin typeface="Times New Roman" panose="02020603050405020304" pitchFamily="18" charset="0"/>
                <a:cs typeface="Times New Roman" panose="02020603050405020304" pitchFamily="18" charset="0"/>
              </a:rPr>
              <a:t>       Қазіргі таңда еліміздегі білім беру жүйесінің барлық саласы адамның жеке тұлғасын дамытуды көздейді. Кез келген деректі адамның ынтасын оятып, санасына жеткізе білу – нағыз шеберлік. </a:t>
            </a:r>
            <a:endParaRPr lang="kk-KZ" dirty="0" smtClean="0">
              <a:latin typeface="Times New Roman" panose="02020603050405020304" pitchFamily="18" charset="0"/>
              <a:cs typeface="Times New Roman" panose="02020603050405020304" pitchFamily="18" charset="0"/>
            </a:endParaRPr>
          </a:p>
          <a:p>
            <a:pPr marL="0" indent="0" algn="just">
              <a:spcAft>
                <a:spcPts val="0"/>
              </a:spcAft>
              <a:buNone/>
            </a:pPr>
            <a:r>
              <a:rPr lang="kk-KZ" dirty="0" smtClean="0">
                <a:latin typeface="Times New Roman" panose="02020603050405020304" pitchFamily="18" charset="0"/>
                <a:cs typeface="Times New Roman" panose="02020603050405020304" pitchFamily="18" charset="0"/>
              </a:rPr>
              <a:t>     Білім </a:t>
            </a:r>
            <a:r>
              <a:rPr lang="kk-KZ" dirty="0">
                <a:latin typeface="Times New Roman" panose="02020603050405020304" pitchFamily="18" charset="0"/>
                <a:cs typeface="Times New Roman" panose="02020603050405020304" pitchFamily="18" charset="0"/>
              </a:rPr>
              <a:t>беру технологиялардың жүзеге асу негізін педагог пен баланың, балалар мен балалардың арасындағы ынтымақтастық құрайды. Сол себепті әрбір блоктың мазмұны әртүрлі әдіс-тәсілдер арқылы іске асырылады және белгілі бір нәтижеге жетуді мақсат етеді. </a:t>
            </a:r>
          </a:p>
          <a:p>
            <a:pPr marL="0" indent="0" algn="just">
              <a:spcAft>
                <a:spcPts val="0"/>
              </a:spcAft>
              <a:buNone/>
            </a:pPr>
            <a:r>
              <a:rPr lang="kk-KZ"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4" name="Picture 2" descr="Гифки Атом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8069" y="4371797"/>
            <a:ext cx="4031673" cy="187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94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307770" y="2209800"/>
            <a:ext cx="7750629" cy="1996440"/>
          </a:xfrm>
        </p:spPr>
        <p:txBody>
          <a:bodyPr/>
          <a:lstStyle/>
          <a:p>
            <a:pPr marL="45720" indent="0" algn="ctr">
              <a:buNone/>
            </a:pPr>
            <a:r>
              <a:rPr lang="kk-KZ" sz="5400" b="1" dirty="0">
                <a:solidFill>
                  <a:srgbClr val="7030A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НАЗАРЛАРЫҢЫЗҒА РАҚМЕТ!!!</a:t>
            </a:r>
            <a:endParaRPr lang="ru-RU" dirty="0">
              <a:solidFill>
                <a:srgbClr val="7030A0"/>
              </a:solidFill>
            </a:endParaRPr>
          </a:p>
        </p:txBody>
      </p:sp>
    </p:spTree>
    <p:extLst>
      <p:ext uri="{BB962C8B-B14F-4D97-AF65-F5344CB8AC3E}">
        <p14:creationId xmlns:p14="http://schemas.microsoft.com/office/powerpoint/2010/main" val="249594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524932"/>
            <a:ext cx="9601196" cy="1303867"/>
          </a:xfrm>
        </p:spPr>
        <p:txBody>
          <a:bodyPr>
            <a:noAutofit/>
          </a:bodyPr>
          <a:lstStyle/>
          <a:p>
            <a:pPr marL="0" indent="0" algn="ctr">
              <a:buNone/>
            </a:pPr>
            <a:r>
              <a:rPr lang="kk-KZ" b="1" dirty="0">
                <a:solidFill>
                  <a:srgbClr val="7030A0"/>
                </a:solidFill>
                <a:latin typeface="Times New Roman" panose="02020603050405020304" pitchFamily="18" charset="0"/>
                <a:cs typeface="Times New Roman" panose="02020603050405020304" pitchFamily="18" charset="0"/>
              </a:rPr>
              <a:t>«Модульдік ойыншықтар» технологиясының даму тарихы</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831273" y="2369127"/>
            <a:ext cx="10584871" cy="4003964"/>
          </a:xfrm>
        </p:spPr>
        <p:txBody>
          <a:bodyPr>
            <a:normAutofit fontScale="85000" lnSpcReduction="20000"/>
          </a:bodyPr>
          <a:lstStyle/>
          <a:p>
            <a:pPr marL="0" indent="0">
              <a:buNone/>
            </a:pPr>
            <a:r>
              <a:rPr lang="kk-KZ" b="1" dirty="0">
                <a:solidFill>
                  <a:schemeClr val="accent5">
                    <a:lumMod val="50000"/>
                  </a:schemeClr>
                </a:solidFill>
                <a:latin typeface="Times New Roman" panose="02020603050405020304" pitchFamily="18" charset="0"/>
                <a:cs typeface="Times New Roman" panose="02020603050405020304" pitchFamily="18" charset="0"/>
              </a:rPr>
              <a:t>Ассоциация Президенті: </a:t>
            </a:r>
            <a:r>
              <a:rPr lang="kk-KZ" b="1" dirty="0">
                <a:solidFill>
                  <a:schemeClr val="tx1"/>
                </a:solidFill>
                <a:latin typeface="Times New Roman" panose="02020603050405020304" pitchFamily="18" charset="0"/>
                <a:cs typeface="Times New Roman" panose="02020603050405020304" pitchFamily="18" charset="0"/>
              </a:rPr>
              <a:t>ҚР педагогика ғылымдарының академия мүшесі Саратова Наталья Юрьевна</a:t>
            </a:r>
          </a:p>
          <a:p>
            <a:pPr marL="0" indent="0">
              <a:buNone/>
            </a:pPr>
            <a:r>
              <a:rPr lang="kk-KZ" b="1" dirty="0">
                <a:solidFill>
                  <a:schemeClr val="accent5">
                    <a:lumMod val="50000"/>
                  </a:schemeClr>
                </a:solidFill>
                <a:latin typeface="Times New Roman" panose="02020603050405020304" pitchFamily="18" charset="0"/>
                <a:cs typeface="Times New Roman" panose="02020603050405020304" pitchFamily="18" charset="0"/>
              </a:rPr>
              <a:t>Авторлары:</a:t>
            </a:r>
            <a:r>
              <a:rPr lang="kk-KZ" b="1" dirty="0">
                <a:solidFill>
                  <a:schemeClr val="tx1"/>
                </a:solidFill>
                <a:latin typeface="Times New Roman" panose="02020603050405020304" pitchFamily="18" charset="0"/>
                <a:cs typeface="Times New Roman" panose="02020603050405020304" pitchFamily="18" charset="0"/>
              </a:rPr>
              <a:t> Саратова Наталья Юрьевна, Ахаев Андрей Васильевич</a:t>
            </a:r>
          </a:p>
          <a:p>
            <a:pPr marL="0" indent="0">
              <a:buNone/>
            </a:pPr>
            <a:r>
              <a:rPr lang="kk-KZ" b="1" dirty="0">
                <a:solidFill>
                  <a:schemeClr val="accent5">
                    <a:lumMod val="50000"/>
                  </a:schemeClr>
                </a:solidFill>
                <a:latin typeface="Times New Roman" panose="02020603050405020304" pitchFamily="18" charset="0"/>
                <a:cs typeface="Times New Roman" panose="02020603050405020304" pitchFamily="18" charset="0"/>
              </a:rPr>
              <a:t>Маңыздылығы: </a:t>
            </a:r>
            <a:r>
              <a:rPr lang="kk-KZ" b="1" dirty="0">
                <a:solidFill>
                  <a:schemeClr val="tx1"/>
                </a:solidFill>
                <a:latin typeface="Times New Roman" panose="02020603050405020304" pitchFamily="18" charset="0"/>
                <a:cs typeface="Times New Roman" panose="02020603050405020304" pitchFamily="18" charset="0"/>
              </a:rPr>
              <a:t>Ұсынылып отырған құралдар ойын жүйесін, сондай-ақ тақырыптық оқу іс-әрекетін ұйымдастыру мақсатында қолданылады.</a:t>
            </a:r>
          </a:p>
          <a:p>
            <a:pPr marL="0" indent="0">
              <a:buNone/>
            </a:pPr>
            <a:r>
              <a:rPr lang="kk-KZ" b="1" dirty="0">
                <a:solidFill>
                  <a:schemeClr val="accent5">
                    <a:lumMod val="50000"/>
                  </a:schemeClr>
                </a:solidFill>
                <a:latin typeface="Times New Roman" panose="02020603050405020304" pitchFamily="18" charset="0"/>
                <a:cs typeface="Times New Roman" panose="02020603050405020304" pitchFamily="18" charset="0"/>
              </a:rPr>
              <a:t>Ойын іс-әрекетінің мақсаты:</a:t>
            </a:r>
            <a:r>
              <a:rPr lang="kk-KZ" b="1" dirty="0">
                <a:solidFill>
                  <a:schemeClr val="tx1"/>
                </a:solidFill>
                <a:latin typeface="Times New Roman" panose="02020603050405020304" pitchFamily="18" charset="0"/>
                <a:cs typeface="Times New Roman" panose="02020603050405020304" pitchFamily="18" charset="0"/>
              </a:rPr>
              <a:t> зейін, логикалық ойлау, есте сақтау, ойлау қабілеттерін арттыруға бағытталған.</a:t>
            </a:r>
          </a:p>
          <a:p>
            <a:pPr marL="0" indent="0">
              <a:buNone/>
            </a:pPr>
            <a:r>
              <a:rPr lang="kk-KZ" b="1" dirty="0">
                <a:solidFill>
                  <a:schemeClr val="accent5">
                    <a:lumMod val="50000"/>
                  </a:schemeClr>
                </a:solidFill>
                <a:latin typeface="Times New Roman" panose="02020603050405020304" pitchFamily="18" charset="0"/>
                <a:cs typeface="Times New Roman" panose="02020603050405020304" pitchFamily="18" charset="0"/>
              </a:rPr>
              <a:t>Физиологиялық функциясы: </a:t>
            </a:r>
            <a:r>
              <a:rPr lang="kk-KZ" b="1" dirty="0">
                <a:solidFill>
                  <a:schemeClr val="tx1"/>
                </a:solidFill>
                <a:latin typeface="Times New Roman" panose="02020603050405020304" pitchFamily="18" charset="0"/>
                <a:cs typeface="Times New Roman" panose="02020603050405020304" pitchFamily="18" charset="0"/>
              </a:rPr>
              <a:t>ұсақ моторика және жалпы моторика, кеңістікте бағдарлау дағдыларын арттыру.</a:t>
            </a:r>
            <a:r>
              <a:rPr lang="kk-KZ" b="1" dirty="0">
                <a:solidFill>
                  <a:schemeClr val="accent5">
                    <a:lumMod val="50000"/>
                  </a:schemeClr>
                </a:solidFill>
                <a:latin typeface="Times New Roman" panose="02020603050405020304" pitchFamily="18" charset="0"/>
                <a:cs typeface="Times New Roman" panose="02020603050405020304" pitchFamily="18" charset="0"/>
              </a:rPr>
              <a:t> </a:t>
            </a:r>
          </a:p>
          <a:p>
            <a:pPr marL="0" indent="0">
              <a:buNone/>
            </a:pPr>
            <a:r>
              <a:rPr lang="kk-KZ" b="1" dirty="0">
                <a:solidFill>
                  <a:schemeClr val="accent5">
                    <a:lumMod val="50000"/>
                  </a:schemeClr>
                </a:solidFill>
                <a:latin typeface="Times New Roman" panose="02020603050405020304" pitchFamily="18" charset="0"/>
                <a:cs typeface="Times New Roman" panose="02020603050405020304" pitchFamily="18" charset="0"/>
              </a:rPr>
              <a:t>Жасалуы:</a:t>
            </a:r>
            <a:r>
              <a:rPr lang="kk-KZ" b="1" dirty="0">
                <a:solidFill>
                  <a:schemeClr val="tx1"/>
                </a:solidFill>
                <a:latin typeface="Times New Roman" panose="02020603050405020304" pitchFamily="18" charset="0"/>
                <a:cs typeface="Times New Roman" panose="02020603050405020304" pitchFamily="18" charset="0"/>
              </a:rPr>
              <a:t> барлық құралдар ағаш, фанера және басқа да табиғи материалдардан жасалған.</a:t>
            </a:r>
          </a:p>
          <a:p>
            <a:pPr marL="0" indent="0">
              <a:buNone/>
            </a:pPr>
            <a:r>
              <a:rPr lang="kk-KZ" b="1" dirty="0">
                <a:solidFill>
                  <a:schemeClr val="tx1"/>
                </a:solidFill>
                <a:latin typeface="Times New Roman" panose="02020603050405020304" pitchFamily="18" charset="0"/>
                <a:cs typeface="Times New Roman" panose="02020603050405020304" pitchFamily="18" charset="0"/>
              </a:rPr>
              <a:t>Ұсынылған әр өнімге арнайы нұсқаулық бекітілген.</a:t>
            </a:r>
          </a:p>
          <a:p>
            <a:pPr marL="0" indent="0">
              <a:buNone/>
            </a:pPr>
            <a:r>
              <a:rPr lang="kk-KZ" b="1" dirty="0">
                <a:solidFill>
                  <a:schemeClr val="accent5">
                    <a:lumMod val="50000"/>
                  </a:schemeClr>
                </a:solidFill>
                <a:latin typeface="Times New Roman" panose="02020603050405020304" pitchFamily="18" charset="0"/>
                <a:cs typeface="Times New Roman" panose="02020603050405020304" pitchFamily="18" charset="0"/>
              </a:rPr>
              <a:t>Қолдаушылары: </a:t>
            </a:r>
            <a:r>
              <a:rPr lang="kk-KZ" b="1" dirty="0">
                <a:solidFill>
                  <a:schemeClr val="tx1"/>
                </a:solidFill>
                <a:latin typeface="Times New Roman" panose="02020603050405020304" pitchFamily="18" charset="0"/>
                <a:cs typeface="Times New Roman" panose="02020603050405020304" pitchFamily="18" charset="0"/>
              </a:rPr>
              <a:t>Дамытушы ойыншықтар өндіруші ассоциациясы «</a:t>
            </a:r>
            <a:r>
              <a:rPr lang="en-US" b="1" dirty="0" err="1">
                <a:solidFill>
                  <a:schemeClr val="tx1"/>
                </a:solidFill>
                <a:latin typeface="Times New Roman" panose="02020603050405020304" pitchFamily="18" charset="0"/>
                <a:cs typeface="Times New Roman" panose="02020603050405020304" pitchFamily="18" charset="0"/>
              </a:rPr>
              <a:t>BalaBoom</a:t>
            </a:r>
            <a:r>
              <a:rPr lang="kk-KZ" b="1" dirty="0">
                <a:solidFill>
                  <a:schemeClr val="tx1"/>
                </a:solidFill>
                <a:latin typeface="Times New Roman" panose="02020603050405020304" pitchFamily="18" charset="0"/>
                <a:cs typeface="Times New Roman" panose="02020603050405020304" pitchFamily="18" charset="0"/>
              </a:rPr>
              <a:t>»</a:t>
            </a:r>
            <a:r>
              <a:rPr lang="en-US" b="1" dirty="0">
                <a:solidFill>
                  <a:schemeClr val="tx1"/>
                </a:solidFill>
                <a:latin typeface="Times New Roman" panose="02020603050405020304" pitchFamily="18" charset="0"/>
                <a:cs typeface="Times New Roman" panose="02020603050405020304" pitchFamily="18" charset="0"/>
              </a:rPr>
              <a:t>, </a:t>
            </a:r>
            <a:r>
              <a:rPr lang="kk-KZ" b="1" dirty="0">
                <a:solidFill>
                  <a:schemeClr val="tx1"/>
                </a:solidFill>
                <a:latin typeface="Times New Roman" panose="02020603050405020304" pitchFamily="18" charset="0"/>
                <a:cs typeface="Times New Roman" panose="02020603050405020304" pitchFamily="18" charset="0"/>
              </a:rPr>
              <a:t>«</a:t>
            </a:r>
            <a:r>
              <a:rPr lang="en-US" b="1" dirty="0">
                <a:solidFill>
                  <a:schemeClr val="tx1"/>
                </a:solidFill>
                <a:latin typeface="Times New Roman" panose="02020603050405020304" pitchFamily="18" charset="0"/>
                <a:cs typeface="Times New Roman" panose="02020603050405020304" pitchFamily="18" charset="0"/>
              </a:rPr>
              <a:t>SANALY URPAQ</a:t>
            </a:r>
            <a:r>
              <a:rPr lang="kk-KZ" b="1" dirty="0">
                <a:solidFill>
                  <a:schemeClr val="tx1"/>
                </a:solidFill>
                <a:latin typeface="Times New Roman" panose="02020603050405020304" pitchFamily="18" charset="0"/>
                <a:cs typeface="Times New Roman" panose="02020603050405020304" pitchFamily="18" charset="0"/>
              </a:rPr>
              <a:t>» ұлттық қоғамдастығы.</a:t>
            </a:r>
          </a:p>
        </p:txBody>
      </p:sp>
    </p:spTree>
    <p:extLst>
      <p:ext uri="{BB962C8B-B14F-4D97-AF65-F5344CB8AC3E}">
        <p14:creationId xmlns:p14="http://schemas.microsoft.com/office/powerpoint/2010/main" val="3726930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1453" y="224711"/>
            <a:ext cx="8683348" cy="1143000"/>
          </a:xfrm>
        </p:spPr>
        <p:txBody>
          <a:bodyPr>
            <a:normAutofit/>
          </a:bodyPr>
          <a:lstStyle/>
          <a:p>
            <a:pPr marL="0" indent="0">
              <a:buNone/>
            </a:pPr>
            <a:r>
              <a:rPr lang="kk-KZ" b="1" dirty="0" smtClean="0">
                <a:solidFill>
                  <a:srgbClr val="7030A0"/>
                </a:solidFill>
                <a:latin typeface="Times New Roman" panose="02020603050405020304" pitchFamily="18" charset="0"/>
                <a:cs typeface="Times New Roman" panose="02020603050405020304" pitchFamily="18" charset="0"/>
              </a:rPr>
              <a:t>Түзету жұмысының  </a:t>
            </a:r>
            <a:r>
              <a:rPr lang="kk-KZ" b="1" dirty="0">
                <a:solidFill>
                  <a:srgbClr val="7030A0"/>
                </a:solidFill>
                <a:latin typeface="Times New Roman" panose="02020603050405020304" pitchFamily="18" charset="0"/>
                <a:cs typeface="Times New Roman" panose="02020603050405020304" pitchFamily="18" charset="0"/>
              </a:rPr>
              <a:t>мазмұны</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1382487" y="1741713"/>
            <a:ext cx="9601196" cy="3853543"/>
          </a:xfrm>
        </p:spPr>
        <p:txBody>
          <a:bodyPr>
            <a:normAutofit fontScale="92500" lnSpcReduction="10000"/>
          </a:bodyPr>
          <a:lstStyle/>
          <a:p>
            <a:pPr marL="0" lvl="0" indent="0" algn="just">
              <a:spcAft>
                <a:spcPts val="0"/>
              </a:spcAft>
              <a:buClr>
                <a:srgbClr val="99CB38"/>
              </a:buClr>
              <a:buNone/>
            </a:pPr>
            <a:r>
              <a:rPr lang="kk-KZ" dirty="0">
                <a:solidFill>
                  <a:prstClr val="black">
                    <a:lumMod val="85000"/>
                    <a:lumOff val="15000"/>
                  </a:prstClr>
                </a:solidFill>
                <a:latin typeface="Times New Roman" panose="02020603050405020304" pitchFamily="18" charset="0"/>
                <a:cs typeface="Times New Roman" panose="02020603050405020304" pitchFamily="18" charset="0"/>
              </a:rPr>
              <a:t>Ойын арқылы оқыту – мектеп жасына дейінгі кезеңнің негізгі ерекшелігі. Ойынмен ұйымдастырылған оқу қызметі балаларға жеңіл, әрі қызықты болып келеді. Сондықтан бұл құралды ұсыну барысында ойындарды нақты баланың сөйлеу тілін дамытуға, ойлау қабілеті мен қиялын дамыту, дүниетанымын кеңейту мақсатында </a:t>
            </a:r>
            <a:r>
              <a:rPr lang="kk-KZ" dirty="0" smtClean="0">
                <a:solidFill>
                  <a:prstClr val="black">
                    <a:lumMod val="85000"/>
                    <a:lumOff val="15000"/>
                  </a:prstClr>
                </a:solidFill>
                <a:latin typeface="Times New Roman" panose="02020603050405020304" pitchFamily="18" charset="0"/>
                <a:cs typeface="Times New Roman" panose="02020603050405020304" pitchFamily="18" charset="0"/>
              </a:rPr>
              <a:t>қолданылды.</a:t>
            </a:r>
            <a:endParaRPr lang="ru-RU" sz="1900" dirty="0" smtClean="0">
              <a:solidFill>
                <a:prstClr val="black">
                  <a:lumMod val="85000"/>
                  <a:lumOff val="15000"/>
                </a:prstClr>
              </a:solidFill>
              <a:latin typeface="Times New Roman" panose="02020603050405020304" pitchFamily="18" charset="0"/>
              <a:cs typeface="Times New Roman" panose="02020603050405020304" pitchFamily="18" charset="0"/>
            </a:endParaRPr>
          </a:p>
          <a:p>
            <a:pPr algn="just">
              <a:buFont typeface="Wingdings" pitchFamily="2" charset="2"/>
              <a:buChar char="v"/>
            </a:pPr>
            <a:r>
              <a:rPr lang="ru-RU" dirty="0" err="1" smtClean="0">
                <a:latin typeface="Times New Roman" panose="02020603050405020304" pitchFamily="18" charset="0"/>
                <a:cs typeface="Times New Roman" panose="02020603050405020304" pitchFamily="18" charset="0"/>
              </a:rPr>
              <a:t>ерекше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білімді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қажет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ететін</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балаларға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түзету-педагогикалық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әлеуметтік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көмекті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ұйымдастыру</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buFont typeface="Wingdings" pitchFamily="2" charset="2"/>
              <a:buChar char="v"/>
            </a:pPr>
            <a:r>
              <a:rPr lang="ru-RU" dirty="0" err="1" smtClean="0">
                <a:latin typeface="Times New Roman" panose="02020603050405020304" pitchFamily="18" charset="0"/>
                <a:cs typeface="Times New Roman" panose="02020603050405020304" pitchFamily="18" charset="0"/>
              </a:rPr>
              <a:t>дамуында</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ауытқулардың</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түрлерін</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ерте</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анықтау</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арнайы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мектеп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жасына</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дейінгі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балаларды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тәрбиелеу</a:t>
            </a:r>
            <a:r>
              <a:rPr lang="ru-RU" dirty="0" smtClean="0">
                <a:latin typeface="Times New Roman" panose="02020603050405020304" pitchFamily="18" charset="0"/>
                <a:cs typeface="Times New Roman" panose="02020603050405020304" pitchFamily="18" charset="0"/>
              </a:rPr>
              <a:t>;</a:t>
            </a:r>
          </a:p>
          <a:p>
            <a:pPr algn="just">
              <a:buFont typeface="Wingdings" pitchFamily="2" charset="2"/>
              <a:buChar char="v"/>
            </a:pP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арнайы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білімді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қажет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балаларға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әлеуметтік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көмек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көрсету</a:t>
            </a:r>
            <a:r>
              <a:rPr lang="ru-RU" dirty="0" smtClean="0">
                <a:latin typeface="Times New Roman" panose="02020603050405020304" pitchFamily="18" charset="0"/>
                <a:cs typeface="Times New Roman" panose="02020603050405020304" pitchFamily="18" charset="0"/>
              </a:rPr>
              <a:t>; </a:t>
            </a:r>
          </a:p>
          <a:p>
            <a:pPr algn="just">
              <a:buFont typeface="Wingdings" pitchFamily="2" charset="2"/>
              <a:buChar char="v"/>
            </a:pPr>
            <a:r>
              <a:rPr lang="ru-RU" dirty="0" err="1">
                <a:latin typeface="Times New Roman" panose="02020603050405020304" pitchFamily="18" charset="0"/>
                <a:cs typeface="Times New Roman" panose="02020603050405020304" pitchFamily="18" charset="0"/>
              </a:rPr>
              <a:t>қ</a:t>
            </a:r>
            <a:r>
              <a:rPr lang="ru-RU" dirty="0" err="1" smtClean="0">
                <a:latin typeface="Times New Roman" panose="02020603050405020304" pitchFamily="18" charset="0"/>
                <a:cs typeface="Times New Roman" panose="02020603050405020304" pitchFamily="18" charset="0"/>
              </a:rPr>
              <a:t>ызмет</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барысында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балалардың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жеке</a:t>
            </a:r>
            <a:r>
              <a:rPr lang="ru-RU" dirty="0">
                <a:latin typeface="Times New Roman" panose="02020603050405020304" pitchFamily="18" charset="0"/>
                <a:cs typeface="Times New Roman" panose="02020603050405020304" pitchFamily="18" charset="0"/>
              </a:rPr>
              <a:t> бас </a:t>
            </a:r>
            <a:r>
              <a:rPr lang="ru-RU" dirty="0" err="1">
                <a:latin typeface="Times New Roman" panose="02020603050405020304" pitchFamily="18" charset="0"/>
                <a:cs typeface="Times New Roman" panose="02020603050405020304" pitchFamily="18" charset="0"/>
              </a:rPr>
              <a:t>ерекшеліктері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ескеріле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отырып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балалармен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жұптық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топтық</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ойын-іс</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әрекеттерін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ұйымдастыру</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431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1710" y="0"/>
            <a:ext cx="8683348" cy="1143000"/>
          </a:xfrm>
        </p:spPr>
        <p:txBody>
          <a:bodyPr>
            <a:normAutofit fontScale="90000"/>
          </a:bodyPr>
          <a:lstStyle/>
          <a:p>
            <a:pPr marL="0" indent="0">
              <a:buNone/>
            </a:pPr>
            <a:r>
              <a:rPr lang="kk-KZ" b="1" dirty="0" smtClean="0">
                <a:solidFill>
                  <a:srgbClr val="7030A0"/>
                </a:solidFill>
                <a:latin typeface="Times New Roman" pitchFamily="18" charset="0"/>
                <a:cs typeface="Times New Roman" pitchFamily="18" charset="0"/>
              </a:rPr>
              <a:t>Модульдерді  қолдану әдістемесі  бойынша  педагогтың </a:t>
            </a:r>
            <a:r>
              <a:rPr lang="kk-KZ" b="1" dirty="0" smtClean="0">
                <a:solidFill>
                  <a:srgbClr val="7030A0"/>
                </a:solidFill>
                <a:latin typeface="Times New Roman" pitchFamily="18" charset="0"/>
                <a:cs typeface="Times New Roman" pitchFamily="18" charset="0"/>
              </a:rPr>
              <a:t>міндеті:</a:t>
            </a:r>
            <a:endParaRPr lang="ru-RU" b="1" dirty="0">
              <a:solidFill>
                <a:srgbClr val="7030A0"/>
              </a:solidFill>
              <a:latin typeface="Times New Roman" pitchFamily="18" charset="0"/>
              <a:cs typeface="Times New Roman" pitchFamily="18" charset="0"/>
            </a:endParaRPr>
          </a:p>
        </p:txBody>
      </p:sp>
      <p:sp>
        <p:nvSpPr>
          <p:cNvPr id="3" name="Объект 2"/>
          <p:cNvSpPr>
            <a:spLocks noGrp="1"/>
          </p:cNvSpPr>
          <p:nvPr>
            <p:ph sz="quarter" idx="13"/>
          </p:nvPr>
        </p:nvSpPr>
        <p:spPr>
          <a:xfrm>
            <a:off x="1611086" y="1983378"/>
            <a:ext cx="8534400" cy="3474720"/>
          </a:xfrm>
        </p:spPr>
        <p:txBody>
          <a:bodyPr/>
          <a:lstStyle/>
          <a:p>
            <a:pPr>
              <a:buFont typeface="Wingdings" pitchFamily="2" charset="2"/>
              <a:buChar char="v"/>
            </a:pPr>
            <a:r>
              <a:rPr lang="kk-KZ" dirty="0" smtClean="0"/>
              <a:t> </a:t>
            </a:r>
            <a:r>
              <a:rPr lang="kk-KZ" dirty="0" smtClean="0">
                <a:latin typeface="Times New Roman" pitchFamily="18" charset="0"/>
                <a:cs typeface="Times New Roman" pitchFamily="18" charset="0"/>
              </a:rPr>
              <a:t>Балаға өз жұмысын басқаруға </a:t>
            </a:r>
            <a:r>
              <a:rPr lang="kk-KZ" dirty="0" smtClean="0">
                <a:latin typeface="Times New Roman" pitchFamily="18" charset="0"/>
                <a:cs typeface="Times New Roman" pitchFamily="18" charset="0"/>
              </a:rPr>
              <a:t>көмектесу</a:t>
            </a:r>
            <a:endParaRPr lang="kk-KZ" dirty="0" smtClean="0">
              <a:latin typeface="Times New Roman" pitchFamily="18" charset="0"/>
              <a:cs typeface="Times New Roman" pitchFamily="18" charset="0"/>
            </a:endParaRPr>
          </a:p>
          <a:p>
            <a:pPr>
              <a:buFont typeface="Wingdings" pitchFamily="2" charset="2"/>
              <a:buChar char="v"/>
            </a:pPr>
            <a:r>
              <a:rPr lang="kk-KZ" dirty="0" smtClean="0">
                <a:latin typeface="Times New Roman" pitchFamily="18" charset="0"/>
                <a:cs typeface="Times New Roman" pitchFamily="18" charset="0"/>
              </a:rPr>
              <a:t> Негізгі </a:t>
            </a:r>
            <a:r>
              <a:rPr lang="kk-KZ" dirty="0" smtClean="0">
                <a:latin typeface="Times New Roman" pitchFamily="18" charset="0"/>
                <a:cs typeface="Times New Roman" pitchFamily="18" charset="0"/>
              </a:rPr>
              <a:t>түстерді айыра білуге үйрету</a:t>
            </a:r>
          </a:p>
          <a:p>
            <a:pPr>
              <a:buFont typeface="Wingdings" pitchFamily="2" charset="2"/>
              <a:buChar char="v"/>
            </a:pPr>
            <a:r>
              <a:rPr lang="kk-KZ" dirty="0" smtClean="0">
                <a:latin typeface="Times New Roman" pitchFamily="18" charset="0"/>
                <a:cs typeface="Times New Roman" pitchFamily="18" charset="0"/>
              </a:rPr>
              <a:t> Ұсақ </a:t>
            </a:r>
            <a:r>
              <a:rPr lang="kk-KZ" dirty="0" smtClean="0">
                <a:latin typeface="Times New Roman" pitchFamily="18" charset="0"/>
                <a:cs typeface="Times New Roman" pitchFamily="18" charset="0"/>
              </a:rPr>
              <a:t>қол моториканы дамыту</a:t>
            </a:r>
          </a:p>
          <a:p>
            <a:pPr>
              <a:buFont typeface="Wingdings" pitchFamily="2" charset="2"/>
              <a:buChar char="v"/>
            </a:pPr>
            <a:r>
              <a:rPr lang="kk-KZ" dirty="0" smtClean="0">
                <a:latin typeface="Times New Roman" pitchFamily="18" charset="0"/>
                <a:cs typeface="Times New Roman" pitchFamily="18" charset="0"/>
              </a:rPr>
              <a:t> Алғашқы </a:t>
            </a:r>
            <a:r>
              <a:rPr lang="kk-KZ" dirty="0" smtClean="0">
                <a:latin typeface="Times New Roman" pitchFamily="18" charset="0"/>
                <a:cs typeface="Times New Roman" pitchFamily="18" charset="0"/>
              </a:rPr>
              <a:t>математикалық түсінікті қалыптастыру</a:t>
            </a:r>
          </a:p>
          <a:p>
            <a:pPr>
              <a:buFont typeface="Wingdings" pitchFamily="2" charset="2"/>
              <a:buChar char="v"/>
            </a:pPr>
            <a:r>
              <a:rPr lang="kk-KZ" dirty="0" smtClean="0">
                <a:latin typeface="Times New Roman" pitchFamily="18" charset="0"/>
                <a:cs typeface="Times New Roman" pitchFamily="18" charset="0"/>
              </a:rPr>
              <a:t> Зейінін </a:t>
            </a:r>
            <a:r>
              <a:rPr lang="kk-KZ" dirty="0" smtClean="0">
                <a:latin typeface="Times New Roman" pitchFamily="18" charset="0"/>
                <a:cs typeface="Times New Roman" pitchFamily="18" charset="0"/>
              </a:rPr>
              <a:t>тұрақтандыру</a:t>
            </a:r>
          </a:p>
          <a:p>
            <a:pPr>
              <a:buFont typeface="Wingdings" pitchFamily="2" charset="2"/>
              <a:buChar char="v"/>
            </a:pPr>
            <a:r>
              <a:rPr lang="kk-KZ" dirty="0" smtClean="0">
                <a:latin typeface="Times New Roman" pitchFamily="18" charset="0"/>
                <a:cs typeface="Times New Roman" pitchFamily="18" charset="0"/>
              </a:rPr>
              <a:t> Тәртіпке үйрету</a:t>
            </a:r>
          </a:p>
          <a:p>
            <a:pPr>
              <a:buFont typeface="Wingdings" pitchFamily="2" charset="2"/>
              <a:buChar char="v"/>
            </a:pPr>
            <a:r>
              <a:rPr lang="kk-KZ" dirty="0" smtClean="0">
                <a:latin typeface="Times New Roman" pitchFamily="18" charset="0"/>
                <a:cs typeface="Times New Roman" pitchFamily="18" charset="0"/>
              </a:rPr>
              <a:t>Сөйлеу тілін дамыту</a:t>
            </a:r>
            <a:endParaRPr lang="ru-RU" dirty="0">
              <a:latin typeface="Times New Roman" pitchFamily="18" charset="0"/>
              <a:cs typeface="Times New Roman" pitchFamily="18" charset="0"/>
            </a:endParaRPr>
          </a:p>
        </p:txBody>
      </p:sp>
      <p:pic>
        <p:nvPicPr>
          <p:cNvPr id="4" name="Picture 2" descr="Гифки Атом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85314" y="4839883"/>
            <a:ext cx="3869377" cy="1800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514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7431" y="119745"/>
            <a:ext cx="9601196" cy="664028"/>
          </a:xfrm>
        </p:spPr>
        <p:txBody>
          <a:bodyPr>
            <a:normAutofit fontScale="90000"/>
          </a:bodyPr>
          <a:lstStyle/>
          <a:p>
            <a:pPr marL="0" indent="0" algn="ctr">
              <a:buNone/>
            </a:pPr>
            <a:r>
              <a:rPr lang="ru-RU" b="1" dirty="0" smtClean="0">
                <a:solidFill>
                  <a:srgbClr val="0070C0"/>
                </a:solidFill>
                <a:latin typeface="Times New Roman" pitchFamily="18" charset="0"/>
                <a:cs typeface="Times New Roman" pitchFamily="18" charset="0"/>
              </a:rPr>
              <a:t>Си</a:t>
            </a:r>
            <a:r>
              <a:rPr lang="kk-KZ" b="1" dirty="0" smtClean="0">
                <a:solidFill>
                  <a:srgbClr val="0070C0"/>
                </a:solidFill>
                <a:latin typeface="Times New Roman" pitchFamily="18" charset="0"/>
                <a:cs typeface="Times New Roman" pitchFamily="18" charset="0"/>
              </a:rPr>
              <a:t>қырлы бөлме</a:t>
            </a:r>
            <a:endParaRPr lang="ru-RU" b="1" dirty="0">
              <a:solidFill>
                <a:srgbClr val="0070C0"/>
              </a:solidFill>
              <a:latin typeface="Times New Roman" pitchFamily="18" charset="0"/>
              <a:cs typeface="Times New Roman" pitchFamily="18" charset="0"/>
            </a:endParaRPr>
          </a:p>
        </p:txBody>
      </p:sp>
      <p:pic>
        <p:nvPicPr>
          <p:cNvPr id="1026" name="Picture 2" descr="C:\Users\User\Desktop\IMG-20230810-WA0065.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903513" y="957943"/>
            <a:ext cx="9895115" cy="561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48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76011" y="640280"/>
            <a:ext cx="1440275" cy="539339"/>
          </a:xfrm>
        </p:spPr>
        <p:txBody>
          <a:bodyPr>
            <a:normAutofit/>
          </a:bodyPr>
          <a:lstStyle/>
          <a:p>
            <a:pPr marL="0" indent="0">
              <a:buNone/>
            </a:pPr>
            <a:r>
              <a:rPr lang="kk-KZ" sz="2000" b="1" dirty="0">
                <a:solidFill>
                  <a:srgbClr val="7030A0"/>
                </a:solidFill>
                <a:latin typeface="Times New Roman" panose="02020603050405020304" pitchFamily="18" charset="0"/>
                <a:cs typeface="Times New Roman" panose="02020603050405020304" pitchFamily="18" charset="0"/>
              </a:rPr>
              <a:t>«ҚОЙ»</a:t>
            </a:r>
            <a:endParaRPr lang="ru-RU" sz="2000" b="1" dirty="0">
              <a:solidFill>
                <a:srgbClr val="7030A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8567" t="8663" r="7737" b="16653"/>
          <a:stretch/>
        </p:blipFill>
        <p:spPr>
          <a:xfrm>
            <a:off x="734291" y="640279"/>
            <a:ext cx="2776847" cy="2744935"/>
          </a:xfrm>
          <a:prstGeom prst="rect">
            <a:avLst/>
          </a:prstGeom>
        </p:spPr>
      </p:pic>
      <p:sp>
        <p:nvSpPr>
          <p:cNvPr id="5" name="TextBox 4"/>
          <p:cNvSpPr txBox="1"/>
          <p:nvPr/>
        </p:nvSpPr>
        <p:spPr>
          <a:xfrm>
            <a:off x="3511138" y="1169367"/>
            <a:ext cx="2084120" cy="2246769"/>
          </a:xfrm>
          <a:prstGeom prst="rect">
            <a:avLst/>
          </a:prstGeom>
          <a:noFill/>
        </p:spPr>
        <p:txBody>
          <a:bodyPr wrap="square" rtlCol="0">
            <a:spAutoFit/>
          </a:bodyPr>
          <a:lstStyle/>
          <a:p>
            <a:pPr algn="just"/>
            <a:r>
              <a:rPr lang="kk-KZ" sz="1400" b="1" dirty="0">
                <a:solidFill>
                  <a:srgbClr val="7030A0"/>
                </a:solidFill>
                <a:latin typeface="Times New Roman" panose="02020603050405020304" pitchFamily="18" charset="0"/>
                <a:cs typeface="Times New Roman" panose="02020603050405020304" pitchFamily="18" charset="0"/>
              </a:rPr>
              <a:t>Мақсаты: </a:t>
            </a:r>
            <a:r>
              <a:rPr lang="kk-KZ" sz="1400" dirty="0">
                <a:latin typeface="Times New Roman" panose="02020603050405020304" pitchFamily="18" charset="0"/>
                <a:cs typeface="Times New Roman" panose="02020603050405020304" pitchFamily="18" charset="0"/>
              </a:rPr>
              <a:t>модульде</a:t>
            </a:r>
          </a:p>
          <a:p>
            <a:pPr algn="just"/>
            <a:r>
              <a:rPr lang="kk-KZ" sz="1400" dirty="0">
                <a:latin typeface="Times New Roman" panose="02020603050405020304" pitchFamily="18" charset="0"/>
                <a:cs typeface="Times New Roman" panose="02020603050405020304" pitchFamily="18" charset="0"/>
              </a:rPr>
              <a:t> 3 текше ұсынылған. Текшелерді жылжыту арқылы бала кеңістікте бағдарлау қабілетін сандық жүйені қабылдау дағдысын қалыптастырады. Ұсақ қол моторикасын дамытады.</a:t>
            </a:r>
            <a:endParaRPr lang="ru-RU" sz="1400" dirty="0">
              <a:latin typeface="Times New Roman" panose="02020603050405020304" pitchFamily="18" charset="0"/>
              <a:cs typeface="Times New Roman" panose="02020603050405020304" pitchFamily="18" charset="0"/>
            </a:endParaRPr>
          </a:p>
        </p:txBody>
      </p:sp>
      <p:pic>
        <p:nvPicPr>
          <p:cNvPr id="2050" name="Picture 2" descr="Гифки Атом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98540" y="2401027"/>
            <a:ext cx="3006374" cy="118368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6066" t="5950" r="10432" b="8394"/>
          <a:stretch/>
        </p:blipFill>
        <p:spPr>
          <a:xfrm>
            <a:off x="734292" y="3484999"/>
            <a:ext cx="2776846" cy="2807225"/>
          </a:xfrm>
          <a:prstGeom prst="rect">
            <a:avLst/>
          </a:prstGeom>
        </p:spPr>
      </p:pic>
      <p:sp>
        <p:nvSpPr>
          <p:cNvPr id="3" name="Прямоугольник 2"/>
          <p:cNvSpPr/>
          <p:nvPr/>
        </p:nvSpPr>
        <p:spPr>
          <a:xfrm>
            <a:off x="3750376" y="3519221"/>
            <a:ext cx="2073481" cy="2492990"/>
          </a:xfrm>
          <a:prstGeom prst="rect">
            <a:avLst/>
          </a:prstGeom>
        </p:spPr>
        <p:txBody>
          <a:bodyPr wrap="square">
            <a:spAutoFit/>
          </a:bodyPr>
          <a:lstStyle/>
          <a:p>
            <a:r>
              <a:rPr lang="ru-RU" b="1" dirty="0" smtClean="0">
                <a:solidFill>
                  <a:srgbClr val="7030A0"/>
                </a:solidFill>
                <a:latin typeface="Times New Roman" panose="02020603050405020304" pitchFamily="18" charset="0"/>
                <a:cs typeface="Times New Roman" panose="02020603050405020304" pitchFamily="18" charset="0"/>
              </a:rPr>
              <a:t>     «</a:t>
            </a:r>
            <a:r>
              <a:rPr lang="kk-KZ" b="1" dirty="0">
                <a:solidFill>
                  <a:srgbClr val="7030A0"/>
                </a:solidFill>
                <a:latin typeface="Times New Roman" panose="02020603050405020304" pitchFamily="18" charset="0"/>
                <a:cs typeface="Times New Roman" panose="02020603050405020304" pitchFamily="18" charset="0"/>
              </a:rPr>
              <a:t>Диаграмма </a:t>
            </a:r>
            <a:br>
              <a:rPr lang="kk-KZ" b="1" dirty="0">
                <a:solidFill>
                  <a:srgbClr val="7030A0"/>
                </a:solidFill>
                <a:latin typeface="Times New Roman" panose="02020603050405020304" pitchFamily="18" charset="0"/>
                <a:cs typeface="Times New Roman" panose="02020603050405020304" pitchFamily="18" charset="0"/>
              </a:rPr>
            </a:br>
            <a:r>
              <a:rPr lang="kk-KZ" b="1" dirty="0">
                <a:solidFill>
                  <a:srgbClr val="7030A0"/>
                </a:solidFill>
                <a:latin typeface="Times New Roman" panose="02020603050405020304" pitchFamily="18" charset="0"/>
                <a:cs typeface="Times New Roman" panose="02020603050405020304" pitchFamily="18" charset="0"/>
              </a:rPr>
              <a:t>1-ден 10-ға дейін</a:t>
            </a:r>
            <a:r>
              <a:rPr lang="kk-KZ" b="1" dirty="0" smtClean="0">
                <a:solidFill>
                  <a:srgbClr val="7030A0"/>
                </a:solidFill>
                <a:latin typeface="Times New Roman" panose="02020603050405020304" pitchFamily="18" charset="0"/>
                <a:cs typeface="Times New Roman" panose="02020603050405020304" pitchFamily="18" charset="0"/>
              </a:rPr>
              <a:t>»</a:t>
            </a:r>
          </a:p>
          <a:p>
            <a:r>
              <a:rPr lang="kk-KZ" dirty="0">
                <a:solidFill>
                  <a:schemeClr val="bg1"/>
                </a:solidFill>
                <a:latin typeface="Times New Roman" panose="02020603050405020304" pitchFamily="18" charset="0"/>
                <a:cs typeface="Times New Roman" panose="02020603050405020304" pitchFamily="18" charset="0"/>
              </a:rPr>
              <a:t/>
            </a:r>
            <a:br>
              <a:rPr lang="kk-KZ" dirty="0">
                <a:solidFill>
                  <a:schemeClr val="bg1"/>
                </a:solidFill>
                <a:latin typeface="Times New Roman" panose="02020603050405020304" pitchFamily="18" charset="0"/>
                <a:cs typeface="Times New Roman" panose="02020603050405020304" pitchFamily="18" charset="0"/>
              </a:rPr>
            </a:br>
            <a:r>
              <a:rPr lang="kk-KZ" sz="1400" b="1" dirty="0">
                <a:solidFill>
                  <a:srgbClr val="7030A0"/>
                </a:solidFill>
                <a:latin typeface="Times New Roman" panose="02020603050405020304" pitchFamily="18" charset="0"/>
                <a:cs typeface="Times New Roman" panose="02020603050405020304" pitchFamily="18" charset="0"/>
              </a:rPr>
              <a:t>Мақсаты: </a:t>
            </a:r>
            <a:r>
              <a:rPr lang="kk-KZ" sz="1400" dirty="0">
                <a:latin typeface="Times New Roman" panose="02020603050405020304" pitchFamily="18" charset="0"/>
                <a:cs typeface="Times New Roman" panose="02020603050405020304" pitchFamily="18" charset="0"/>
              </a:rPr>
              <a:t>әр карточка 4 түсті пішіндермен бейнеленген. Пішіндерді сандық ретке сәйкес орналастыру қажет. </a:t>
            </a:r>
            <a:endParaRPr lang="ru-RU" sz="1400" dirty="0">
              <a:latin typeface="Times New Roman" panose="02020603050405020304" pitchFamily="18" charset="0"/>
              <a:cs typeface="Times New Roman" panose="02020603050405020304" pitchFamily="18" charset="0"/>
            </a:endParaRPr>
          </a:p>
          <a:p>
            <a:endParaRPr lang="ru-RU" dirty="0"/>
          </a:p>
        </p:txBody>
      </p:sp>
      <p:pic>
        <p:nvPicPr>
          <p:cNvPr id="8" name="Рисунок 7"/>
          <p:cNvPicPr>
            <a:picLocks noChangeAspect="1"/>
          </p:cNvPicPr>
          <p:nvPr/>
        </p:nvPicPr>
        <p:blipFill rotWithShape="1">
          <a:blip r:embed="rId5" cstate="print">
            <a:extLst>
              <a:ext uri="{28A0092B-C50C-407E-A947-70E740481C1C}">
                <a14:useLocalDpi xmlns:a14="http://schemas.microsoft.com/office/drawing/2010/main" val="0"/>
              </a:ext>
            </a:extLst>
          </a:blip>
          <a:srcRect l="1704" t="16333" r="3630" b="21666"/>
          <a:stretch/>
        </p:blipFill>
        <p:spPr>
          <a:xfrm>
            <a:off x="5868461" y="599431"/>
            <a:ext cx="2622396" cy="2652054"/>
          </a:xfrm>
          <a:prstGeom prst="rect">
            <a:avLst/>
          </a:prstGeom>
        </p:spPr>
      </p:pic>
      <p:sp>
        <p:nvSpPr>
          <p:cNvPr id="7" name="Прямоугольник 6"/>
          <p:cNvSpPr/>
          <p:nvPr/>
        </p:nvSpPr>
        <p:spPr>
          <a:xfrm>
            <a:off x="9098540" y="640279"/>
            <a:ext cx="1418978" cy="369332"/>
          </a:xfrm>
          <a:prstGeom prst="rect">
            <a:avLst/>
          </a:prstGeom>
        </p:spPr>
        <p:txBody>
          <a:bodyPr wrap="none">
            <a:spAutoFit/>
          </a:bodyPr>
          <a:lstStyle/>
          <a:p>
            <a:r>
              <a:rPr lang="kk-KZ" b="1" dirty="0">
                <a:solidFill>
                  <a:srgbClr val="7030A0"/>
                </a:solidFill>
                <a:latin typeface="Times New Roman" panose="02020603050405020304" pitchFamily="18" charset="0"/>
                <a:cs typeface="Times New Roman" panose="02020603050405020304" pitchFamily="18" charset="0"/>
              </a:rPr>
              <a:t>«МЫСЫҚ»</a:t>
            </a:r>
            <a:endParaRPr lang="ru-RU" dirty="0">
              <a:solidFill>
                <a:srgbClr val="7030A0"/>
              </a:solidFill>
            </a:endParaRPr>
          </a:p>
        </p:txBody>
      </p:sp>
      <p:sp>
        <p:nvSpPr>
          <p:cNvPr id="9" name="Прямоугольник 8"/>
          <p:cNvSpPr/>
          <p:nvPr/>
        </p:nvSpPr>
        <p:spPr>
          <a:xfrm>
            <a:off x="8821387" y="1016032"/>
            <a:ext cx="2477984" cy="1384995"/>
          </a:xfrm>
          <a:prstGeom prst="rect">
            <a:avLst/>
          </a:prstGeom>
        </p:spPr>
        <p:txBody>
          <a:bodyPr wrap="square">
            <a:spAutoFit/>
          </a:bodyPr>
          <a:lstStyle/>
          <a:p>
            <a:r>
              <a:rPr lang="kk-KZ" sz="1400" b="1" dirty="0">
                <a:solidFill>
                  <a:srgbClr val="7030A0"/>
                </a:solidFill>
                <a:latin typeface="Times New Roman" panose="02020603050405020304" pitchFamily="18" charset="0"/>
                <a:cs typeface="Times New Roman" panose="02020603050405020304" pitchFamily="18" charset="0"/>
              </a:rPr>
              <a:t>Мақсаты: </a:t>
            </a:r>
            <a:r>
              <a:rPr lang="kk-KZ" sz="1400" dirty="0">
                <a:latin typeface="Times New Roman" panose="02020603050405020304" pitchFamily="18" charset="0"/>
                <a:cs typeface="Times New Roman" panose="02020603050405020304" pitchFamily="18" charset="0"/>
              </a:rPr>
              <a:t>балалар лабиринтте ұсынылған тапсырма бойынша </a:t>
            </a:r>
            <a:r>
              <a:rPr lang="kk-KZ" sz="1400" dirty="0" smtClean="0">
                <a:latin typeface="Times New Roman" panose="02020603050405020304" pitchFamily="18" charset="0"/>
                <a:cs typeface="Times New Roman" panose="02020603050405020304" pitchFamily="18" charset="0"/>
              </a:rPr>
              <a:t>әртүрлі </a:t>
            </a:r>
            <a:r>
              <a:rPr lang="kk-KZ" sz="1400" dirty="0">
                <a:latin typeface="Times New Roman" panose="02020603050405020304" pitchFamily="18" charset="0"/>
                <a:cs typeface="Times New Roman" panose="02020603050405020304" pitchFamily="18" charset="0"/>
              </a:rPr>
              <a:t>пішіндерді жинау арқылы шығармашылықтарын арттырады</a:t>
            </a:r>
            <a:endParaRPr lang="ru-RU" sz="1400" dirty="0"/>
          </a:p>
        </p:txBody>
      </p:sp>
      <p:pic>
        <p:nvPicPr>
          <p:cNvPr id="11" name="Рисунок 10"/>
          <p:cNvPicPr>
            <a:picLocks noChangeAspect="1"/>
          </p:cNvPicPr>
          <p:nvPr/>
        </p:nvPicPr>
        <p:blipFill rotWithShape="1">
          <a:blip r:embed="rId6">
            <a:extLst>
              <a:ext uri="{28A0092B-C50C-407E-A947-70E740481C1C}">
                <a14:useLocalDpi xmlns:a14="http://schemas.microsoft.com/office/drawing/2010/main" val="0"/>
              </a:ext>
            </a:extLst>
          </a:blip>
          <a:srcRect l="6084" t="5047" r="13176" b="66330"/>
          <a:stretch/>
        </p:blipFill>
        <p:spPr>
          <a:xfrm>
            <a:off x="6144491" y="3519221"/>
            <a:ext cx="5720938" cy="1498501"/>
          </a:xfrm>
          <a:prstGeom prst="rect">
            <a:avLst/>
          </a:prstGeom>
        </p:spPr>
      </p:pic>
      <p:sp>
        <p:nvSpPr>
          <p:cNvPr id="10" name="Прямоугольник 9"/>
          <p:cNvSpPr/>
          <p:nvPr/>
        </p:nvSpPr>
        <p:spPr>
          <a:xfrm>
            <a:off x="8490857" y="5117067"/>
            <a:ext cx="1532984" cy="369332"/>
          </a:xfrm>
          <a:prstGeom prst="rect">
            <a:avLst/>
          </a:prstGeom>
        </p:spPr>
        <p:txBody>
          <a:bodyPr wrap="none">
            <a:spAutoFit/>
          </a:bodyPr>
          <a:lstStyle/>
          <a:p>
            <a:r>
              <a:rPr lang="ru-RU" b="1" dirty="0">
                <a:solidFill>
                  <a:srgbClr val="7030A0"/>
                </a:solidFill>
                <a:latin typeface="Times New Roman" panose="02020603050405020304" pitchFamily="18" charset="0"/>
                <a:cs typeface="Times New Roman" panose="02020603050405020304" pitchFamily="18" charset="0"/>
              </a:rPr>
              <a:t>«БИЗИКУБ»</a:t>
            </a:r>
            <a:endParaRPr lang="ru-RU" dirty="0">
              <a:solidFill>
                <a:srgbClr val="7030A0"/>
              </a:solidFill>
            </a:endParaRPr>
          </a:p>
        </p:txBody>
      </p:sp>
      <p:sp>
        <p:nvSpPr>
          <p:cNvPr id="12" name="Прямоугольник 11"/>
          <p:cNvSpPr/>
          <p:nvPr/>
        </p:nvSpPr>
        <p:spPr>
          <a:xfrm>
            <a:off x="6433458" y="5535157"/>
            <a:ext cx="5459716" cy="954107"/>
          </a:xfrm>
          <a:prstGeom prst="rect">
            <a:avLst/>
          </a:prstGeom>
        </p:spPr>
        <p:txBody>
          <a:bodyPr wrap="square">
            <a:spAutoFit/>
          </a:bodyPr>
          <a:lstStyle/>
          <a:p>
            <a:r>
              <a:rPr lang="kk-KZ" sz="1400" b="1" dirty="0">
                <a:solidFill>
                  <a:srgbClr val="7030A0"/>
                </a:solidFill>
                <a:latin typeface="Times New Roman" panose="02020603050405020304" pitchFamily="18" charset="0"/>
                <a:cs typeface="Times New Roman" panose="02020603050405020304" pitchFamily="18" charset="0"/>
              </a:rPr>
              <a:t>Мақсаты: </a:t>
            </a:r>
            <a:r>
              <a:rPr lang="kk-KZ" sz="1400" dirty="0">
                <a:latin typeface="Times New Roman" panose="02020603050405020304" pitchFamily="18" charset="0"/>
                <a:cs typeface="Times New Roman" panose="02020603050405020304" pitchFamily="18" charset="0"/>
              </a:rPr>
              <a:t>балалардың ұсақ қол моторикасын дамытуға арналған модель. </a:t>
            </a:r>
            <a:r>
              <a:rPr lang="kk-KZ" sz="1400" dirty="0" smtClean="0">
                <a:latin typeface="Times New Roman" panose="02020603050405020304" pitchFamily="18" charset="0"/>
                <a:cs typeface="Times New Roman" panose="02020603050405020304" pitchFamily="18" charset="0"/>
              </a:rPr>
              <a:t>Әртүрлі </a:t>
            </a:r>
            <a:r>
              <a:rPr lang="kk-KZ" sz="1400" dirty="0">
                <a:latin typeface="Times New Roman" panose="02020603050405020304" pitchFamily="18" charset="0"/>
                <a:cs typeface="Times New Roman" panose="02020603050405020304" pitchFamily="18" charset="0"/>
              </a:rPr>
              <a:t>монтессорий элементтерінен құралған. </a:t>
            </a:r>
          </a:p>
          <a:p>
            <a:r>
              <a:rPr lang="kk-KZ" sz="1400" dirty="0">
                <a:latin typeface="Times New Roman" panose="02020603050405020304" pitchFamily="18" charset="0"/>
                <a:cs typeface="Times New Roman" panose="02020603050405020304" pitchFamily="18" charset="0"/>
              </a:rPr>
              <a:t>Балалардың күнделікті тұрмыста қолданылатын заттарды меңгеруге дағдыландырады.</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4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2333" t="34332" r="17167" b="5666"/>
          <a:stretch/>
        </p:blipFill>
        <p:spPr>
          <a:xfrm>
            <a:off x="161109" y="280191"/>
            <a:ext cx="3137263" cy="2800466"/>
          </a:xfrm>
          <a:prstGeom prst="rect">
            <a:avLst/>
          </a:prstGeom>
        </p:spPr>
      </p:pic>
      <p:sp>
        <p:nvSpPr>
          <p:cNvPr id="4" name="TextBox 3"/>
          <p:cNvSpPr txBox="1"/>
          <p:nvPr/>
        </p:nvSpPr>
        <p:spPr>
          <a:xfrm>
            <a:off x="3514305" y="706903"/>
            <a:ext cx="2266009" cy="2031325"/>
          </a:xfrm>
          <a:prstGeom prst="rect">
            <a:avLst/>
          </a:prstGeom>
          <a:noFill/>
        </p:spPr>
        <p:txBody>
          <a:bodyPr wrap="square" rtlCol="0">
            <a:spAutoFit/>
          </a:bodyPr>
          <a:lstStyle/>
          <a:p>
            <a:r>
              <a:rPr lang="kk-KZ" sz="1400" b="1" dirty="0">
                <a:solidFill>
                  <a:srgbClr val="7030A0"/>
                </a:solidFill>
                <a:latin typeface="Times New Roman" panose="02020603050405020304" pitchFamily="18" charset="0"/>
                <a:cs typeface="Times New Roman" panose="02020603050405020304" pitchFamily="18" charset="0"/>
              </a:rPr>
              <a:t>Мақсаты: </a:t>
            </a:r>
            <a:r>
              <a:rPr lang="kk-KZ" sz="1400" dirty="0">
                <a:latin typeface="Times New Roman" panose="02020603050405020304" pitchFamily="18" charset="0"/>
                <a:cs typeface="Times New Roman" panose="02020603050405020304" pitchFamily="18" charset="0"/>
              </a:rPr>
              <a:t>тігінен және көлденеңінен орналастырылған 2 траектория берілген. Бұл модуль балалардың аяқпен қимылдау арқылы көзбен көріп қабылдау бағыт-бағдарлық дағдысын қалыптастырады.  </a:t>
            </a:r>
            <a:endParaRPr lang="ru-RU"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624943" y="273377"/>
            <a:ext cx="1861457" cy="400110"/>
          </a:xfrm>
          <a:prstGeom prst="rect">
            <a:avLst/>
          </a:prstGeom>
        </p:spPr>
        <p:txBody>
          <a:bodyPr wrap="square">
            <a:spAutoFit/>
          </a:bodyPr>
          <a:lstStyle/>
          <a:p>
            <a:pPr lvl="0" algn="ctr">
              <a:spcBef>
                <a:spcPct val="0"/>
              </a:spcBef>
              <a:buClr>
                <a:srgbClr val="F14124">
                  <a:lumMod val="75000"/>
                </a:srgbClr>
              </a:buClr>
              <a:buSzPct val="128000"/>
            </a:pPr>
            <a:r>
              <a:rPr lang="kk-KZ" sz="2000" b="1" dirty="0">
                <a:solidFill>
                  <a:srgbClr val="7030A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«ЖЫЛАН»</a:t>
            </a:r>
            <a:endParaRPr lang="ru-RU" sz="2000" b="1" dirty="0">
              <a:solidFill>
                <a:srgbClr val="7030A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endParaRPr>
          </a:p>
        </p:txBody>
      </p:sp>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16370" t="6999" r="17408" b="3667"/>
          <a:stretch/>
        </p:blipFill>
        <p:spPr>
          <a:xfrm>
            <a:off x="337456" y="3341914"/>
            <a:ext cx="2960915" cy="3146036"/>
          </a:xfrm>
          <a:prstGeom prst="rect">
            <a:avLst/>
          </a:prstGeom>
        </p:spPr>
      </p:pic>
      <p:sp>
        <p:nvSpPr>
          <p:cNvPr id="8" name="Прямоугольник 7"/>
          <p:cNvSpPr/>
          <p:nvPr/>
        </p:nvSpPr>
        <p:spPr>
          <a:xfrm>
            <a:off x="3755570" y="3409423"/>
            <a:ext cx="1567544" cy="677108"/>
          </a:xfrm>
          <a:prstGeom prst="rect">
            <a:avLst/>
          </a:prstGeom>
        </p:spPr>
        <p:txBody>
          <a:bodyPr wrap="square">
            <a:spAutoFit/>
          </a:bodyPr>
          <a:lstStyle/>
          <a:p>
            <a:r>
              <a:rPr lang="kk-KZ" sz="2000" b="1" dirty="0" smtClean="0">
                <a:solidFill>
                  <a:srgbClr val="7030A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«ФИЛИН»</a:t>
            </a:r>
            <a:r>
              <a:rPr lang="kk-KZ" sz="4600" b="1" dirty="0" smtClean="0">
                <a:solidFill>
                  <a:srgbClr val="FF8021">
                    <a:lumMod val="75000"/>
                  </a:srgbClr>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
            </a:r>
            <a:br>
              <a:rPr lang="kk-KZ" sz="4600" b="1" dirty="0" smtClean="0">
                <a:solidFill>
                  <a:srgbClr val="FF8021">
                    <a:lumMod val="75000"/>
                  </a:srgbClr>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br>
            <a:endParaRPr lang="ru-RU" dirty="0"/>
          </a:p>
        </p:txBody>
      </p:sp>
      <p:sp>
        <p:nvSpPr>
          <p:cNvPr id="9" name="Прямоугольник 8"/>
          <p:cNvSpPr/>
          <p:nvPr/>
        </p:nvSpPr>
        <p:spPr>
          <a:xfrm>
            <a:off x="3624943" y="4005943"/>
            <a:ext cx="1948544" cy="1169551"/>
          </a:xfrm>
          <a:prstGeom prst="rect">
            <a:avLst/>
          </a:prstGeom>
        </p:spPr>
        <p:txBody>
          <a:bodyPr wrap="square">
            <a:spAutoFit/>
          </a:bodyPr>
          <a:lstStyle/>
          <a:p>
            <a:pPr lvl="0"/>
            <a:r>
              <a:rPr lang="kk-KZ" sz="1400" b="1" dirty="0" smtClean="0">
                <a:solidFill>
                  <a:srgbClr val="7030A0"/>
                </a:solidFill>
                <a:latin typeface="Times New Roman" panose="02020603050405020304" pitchFamily="18" charset="0"/>
                <a:cs typeface="Times New Roman" panose="02020603050405020304" pitchFamily="18" charset="0"/>
              </a:rPr>
              <a:t>Мақсаты</a:t>
            </a:r>
            <a:r>
              <a:rPr lang="kk-KZ" sz="1400" b="1" dirty="0">
                <a:solidFill>
                  <a:srgbClr val="7030A0"/>
                </a:solidFill>
                <a:latin typeface="Times New Roman" panose="02020603050405020304" pitchFamily="18" charset="0"/>
                <a:cs typeface="Times New Roman" panose="02020603050405020304" pitchFamily="18" charset="0"/>
              </a:rPr>
              <a:t>: </a:t>
            </a:r>
            <a:r>
              <a:rPr lang="kk-KZ" sz="1400" dirty="0">
                <a:solidFill>
                  <a:prstClr val="black"/>
                </a:solidFill>
                <a:latin typeface="Times New Roman" panose="02020603050405020304" pitchFamily="18" charset="0"/>
                <a:cs typeface="Times New Roman" panose="02020603050405020304" pitchFamily="18" charset="0"/>
              </a:rPr>
              <a:t>балалар лабиринтте тапсырмаға сәйкес түрлі-түсті текшелерді жинау қажет.  </a:t>
            </a:r>
            <a:endParaRPr lang="ru-RU" sz="1400" dirty="0">
              <a:solidFill>
                <a:prstClr val="black"/>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rotWithShape="1">
          <a:blip r:embed="rId4" cstate="print">
            <a:extLst>
              <a:ext uri="{28A0092B-C50C-407E-A947-70E740481C1C}">
                <a14:useLocalDpi xmlns:a14="http://schemas.microsoft.com/office/drawing/2010/main" val="0"/>
              </a:ext>
            </a:extLst>
          </a:blip>
          <a:srcRect l="9375" t="10597" r="12671" b="10845"/>
          <a:stretch/>
        </p:blipFill>
        <p:spPr>
          <a:xfrm>
            <a:off x="5817700" y="273375"/>
            <a:ext cx="3037115" cy="3276667"/>
          </a:xfrm>
          <a:prstGeom prst="rect">
            <a:avLst/>
          </a:prstGeom>
        </p:spPr>
      </p:pic>
      <p:sp>
        <p:nvSpPr>
          <p:cNvPr id="12" name="Прямоугольник 11"/>
          <p:cNvSpPr/>
          <p:nvPr/>
        </p:nvSpPr>
        <p:spPr>
          <a:xfrm>
            <a:off x="9068058" y="473432"/>
            <a:ext cx="2688513" cy="1477328"/>
          </a:xfrm>
          <a:prstGeom prst="rect">
            <a:avLst/>
          </a:prstGeom>
        </p:spPr>
        <p:txBody>
          <a:bodyPr wrap="square">
            <a:spAutoFit/>
          </a:bodyPr>
          <a:lstStyle/>
          <a:p>
            <a:pPr lvl="0"/>
            <a:r>
              <a:rPr lang="ru-RU" sz="2000" b="1" dirty="0">
                <a:solidFill>
                  <a:srgbClr val="7030A0"/>
                </a:solidFill>
                <a:latin typeface="Times New Roman" panose="02020603050405020304" pitchFamily="18" charset="0"/>
                <a:cs typeface="Times New Roman" panose="02020603050405020304" pitchFamily="18" charset="0"/>
              </a:rPr>
              <a:t>«</a:t>
            </a:r>
            <a:r>
              <a:rPr lang="kk-KZ" sz="2000" b="1" dirty="0">
                <a:solidFill>
                  <a:srgbClr val="7030A0"/>
                </a:solidFill>
                <a:latin typeface="Times New Roman" panose="02020603050405020304" pitchFamily="18" charset="0"/>
                <a:cs typeface="Times New Roman" panose="02020603050405020304" pitchFamily="18" charset="0"/>
              </a:rPr>
              <a:t>САҢЫРАУҚҰЛАҚ</a:t>
            </a:r>
            <a:r>
              <a:rPr lang="kk-KZ" sz="2000" b="1" dirty="0" smtClean="0">
                <a:solidFill>
                  <a:srgbClr val="7030A0"/>
                </a:solidFill>
                <a:latin typeface="Times New Roman" panose="02020603050405020304" pitchFamily="18" charset="0"/>
                <a:cs typeface="Times New Roman" panose="02020603050405020304" pitchFamily="18" charset="0"/>
              </a:rPr>
              <a:t>»</a:t>
            </a:r>
            <a:endParaRPr lang="kk-KZ" sz="1400" b="1" dirty="0" smtClean="0">
              <a:solidFill>
                <a:srgbClr val="7030A0"/>
              </a:solidFill>
              <a:latin typeface="Times New Roman" panose="02020603050405020304" pitchFamily="18" charset="0"/>
              <a:cs typeface="Times New Roman" panose="02020603050405020304" pitchFamily="18" charset="0"/>
            </a:endParaRPr>
          </a:p>
          <a:p>
            <a:pPr lvl="0"/>
            <a:r>
              <a:rPr lang="kk-KZ" sz="1400" b="1" dirty="0" smtClean="0">
                <a:solidFill>
                  <a:srgbClr val="7030A0"/>
                </a:solidFill>
                <a:latin typeface="Times New Roman" panose="02020603050405020304" pitchFamily="18" charset="0"/>
                <a:cs typeface="Times New Roman" panose="02020603050405020304" pitchFamily="18" charset="0"/>
              </a:rPr>
              <a:t>Мақсаты</a:t>
            </a:r>
            <a:r>
              <a:rPr lang="kk-KZ" sz="1400" b="1" dirty="0">
                <a:solidFill>
                  <a:srgbClr val="7030A0"/>
                </a:solidFill>
                <a:latin typeface="Times New Roman" panose="02020603050405020304" pitchFamily="18" charset="0"/>
                <a:cs typeface="Times New Roman" panose="02020603050405020304" pitchFamily="18" charset="0"/>
              </a:rPr>
              <a:t>: </a:t>
            </a:r>
            <a:r>
              <a:rPr lang="kk-KZ" sz="1400" dirty="0">
                <a:solidFill>
                  <a:prstClr val="black"/>
                </a:solidFill>
                <a:latin typeface="Times New Roman" panose="02020603050405020304" pitchFamily="18" charset="0"/>
                <a:cs typeface="Times New Roman" panose="02020603050405020304" pitchFamily="18" charset="0"/>
              </a:rPr>
              <a:t>балалардың кеңістікте </a:t>
            </a:r>
            <a:r>
              <a:rPr lang="kk-KZ" sz="1400" dirty="0" smtClean="0">
                <a:solidFill>
                  <a:prstClr val="black"/>
                </a:solidFill>
                <a:latin typeface="Times New Roman" panose="02020603050405020304" pitchFamily="18" charset="0"/>
                <a:cs typeface="Times New Roman" panose="02020603050405020304" pitchFamily="18" charset="0"/>
              </a:rPr>
              <a:t>бағдарлау </a:t>
            </a:r>
            <a:r>
              <a:rPr lang="kk-KZ" sz="1400" dirty="0">
                <a:solidFill>
                  <a:prstClr val="black"/>
                </a:solidFill>
                <a:latin typeface="Times New Roman" panose="02020603050405020304" pitchFamily="18" charset="0"/>
                <a:cs typeface="Times New Roman" panose="02020603050405020304" pitchFamily="18" charset="0"/>
              </a:rPr>
              <a:t>дағдысын және көзбен бағыт-бағдар жасау дағдысын қалыптастырады. Қол бұлшықеттерін қатайтады</a:t>
            </a:r>
            <a:r>
              <a:rPr lang="kk-KZ" sz="1400" dirty="0" smtClean="0">
                <a:solidFill>
                  <a:prstClr val="black"/>
                </a:solidFill>
                <a:latin typeface="Times New Roman" panose="02020603050405020304" pitchFamily="18" charset="0"/>
                <a:cs typeface="Times New Roman" panose="02020603050405020304" pitchFamily="18" charset="0"/>
              </a:rPr>
              <a:t>.</a:t>
            </a:r>
          </a:p>
        </p:txBody>
      </p:sp>
      <p:sp>
        <p:nvSpPr>
          <p:cNvPr id="17" name="Прямоугольник 16"/>
          <p:cNvSpPr/>
          <p:nvPr/>
        </p:nvSpPr>
        <p:spPr>
          <a:xfrm>
            <a:off x="9117301" y="1987092"/>
            <a:ext cx="2068816" cy="400110"/>
          </a:xfrm>
          <a:prstGeom prst="rect">
            <a:avLst/>
          </a:prstGeom>
        </p:spPr>
        <p:txBody>
          <a:bodyPr wrap="square">
            <a:spAutoFit/>
          </a:bodyPr>
          <a:lstStyle/>
          <a:p>
            <a:pPr lvl="0"/>
            <a:r>
              <a:rPr lang="ru-RU" sz="2000" b="1" dirty="0">
                <a:solidFill>
                  <a:srgbClr val="7030A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r>
              <a:rPr lang="kk-KZ" sz="2000" b="1" dirty="0">
                <a:solidFill>
                  <a:srgbClr val="7030A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ЖЕР ҚҰРТЫ</a:t>
            </a:r>
            <a:r>
              <a:rPr lang="ru-RU" sz="2000" b="1" dirty="0">
                <a:solidFill>
                  <a:srgbClr val="7030A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endParaRPr lang="ru-RU" sz="2000" dirty="0">
              <a:solidFill>
                <a:srgbClr val="7030A0"/>
              </a:solidFill>
            </a:endParaRPr>
          </a:p>
        </p:txBody>
      </p:sp>
      <p:sp>
        <p:nvSpPr>
          <p:cNvPr id="18" name="Прямоугольник 17"/>
          <p:cNvSpPr/>
          <p:nvPr/>
        </p:nvSpPr>
        <p:spPr>
          <a:xfrm>
            <a:off x="9068058" y="2380493"/>
            <a:ext cx="2231571" cy="1169551"/>
          </a:xfrm>
          <a:prstGeom prst="rect">
            <a:avLst/>
          </a:prstGeom>
        </p:spPr>
        <p:txBody>
          <a:bodyPr wrap="square">
            <a:spAutoFit/>
          </a:bodyPr>
          <a:lstStyle/>
          <a:p>
            <a:pPr lvl="0"/>
            <a:r>
              <a:rPr lang="kk-KZ" sz="1400" b="1" dirty="0">
                <a:solidFill>
                  <a:srgbClr val="7030A0"/>
                </a:solidFill>
                <a:latin typeface="Times New Roman" panose="02020603050405020304" pitchFamily="18" charset="0"/>
                <a:cs typeface="Times New Roman" panose="02020603050405020304" pitchFamily="18" charset="0"/>
              </a:rPr>
              <a:t>Мақсаты: </a:t>
            </a:r>
            <a:r>
              <a:rPr lang="kk-KZ" sz="1400" dirty="0">
                <a:solidFill>
                  <a:prstClr val="black"/>
                </a:solidFill>
                <a:latin typeface="Times New Roman" panose="02020603050405020304" pitchFamily="18" charset="0"/>
                <a:cs typeface="Times New Roman" panose="02020603050405020304" pitchFamily="18" charset="0"/>
              </a:rPr>
              <a:t>модуль балалардың қолмен айландыру арқылы заттарды қозғау дағдысын арттырады.</a:t>
            </a:r>
            <a:endParaRPr lang="ru-RU" sz="1400" dirty="0">
              <a:solidFill>
                <a:prstClr val="black"/>
              </a:solidFill>
              <a:latin typeface="Times New Roman" panose="02020603050405020304" pitchFamily="18" charset="0"/>
              <a:cs typeface="Times New Roman" panose="02020603050405020304" pitchFamily="18" charset="0"/>
            </a:endParaRPr>
          </a:p>
        </p:txBody>
      </p:sp>
      <p:pic>
        <p:nvPicPr>
          <p:cNvPr id="20" name="Рисунок 19"/>
          <p:cNvPicPr>
            <a:picLocks noChangeAspect="1"/>
          </p:cNvPicPr>
          <p:nvPr/>
        </p:nvPicPr>
        <p:blipFill rotWithShape="1">
          <a:blip r:embed="rId5" cstate="print">
            <a:extLst>
              <a:ext uri="{28A0092B-C50C-407E-A947-70E740481C1C}">
                <a14:useLocalDpi xmlns:a14="http://schemas.microsoft.com/office/drawing/2010/main" val="0"/>
              </a:ext>
            </a:extLst>
          </a:blip>
          <a:srcRect l="16227" t="14536" r="23062" b="21168"/>
          <a:stretch/>
        </p:blipFill>
        <p:spPr>
          <a:xfrm>
            <a:off x="5780314" y="3747977"/>
            <a:ext cx="2952307" cy="2738130"/>
          </a:xfrm>
          <a:prstGeom prst="rect">
            <a:avLst/>
          </a:prstGeom>
        </p:spPr>
      </p:pic>
      <p:sp>
        <p:nvSpPr>
          <p:cNvPr id="21" name="Прямоугольник 20"/>
          <p:cNvSpPr/>
          <p:nvPr/>
        </p:nvSpPr>
        <p:spPr>
          <a:xfrm>
            <a:off x="8854815" y="3827660"/>
            <a:ext cx="2901756" cy="400110"/>
          </a:xfrm>
          <a:prstGeom prst="rect">
            <a:avLst/>
          </a:prstGeom>
        </p:spPr>
        <p:txBody>
          <a:bodyPr wrap="none">
            <a:spAutoFit/>
          </a:bodyPr>
          <a:lstStyle/>
          <a:p>
            <a:r>
              <a:rPr lang="ru-RU" sz="2000" b="1" dirty="0">
                <a:solidFill>
                  <a:srgbClr val="7030A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«СИҚЫРЛЫ ҚҰЛЫП</a:t>
            </a:r>
            <a:r>
              <a:rPr lang="kk-KZ" sz="2000" b="1" dirty="0">
                <a:solidFill>
                  <a:srgbClr val="7030A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a:t>
            </a:r>
            <a:endParaRPr lang="ru-RU" dirty="0">
              <a:solidFill>
                <a:srgbClr val="7030A0"/>
              </a:solidFill>
            </a:endParaRPr>
          </a:p>
        </p:txBody>
      </p:sp>
      <p:sp>
        <p:nvSpPr>
          <p:cNvPr id="23" name="Прямоугольник 22"/>
          <p:cNvSpPr/>
          <p:nvPr/>
        </p:nvSpPr>
        <p:spPr>
          <a:xfrm>
            <a:off x="4645122" y="3228945"/>
            <a:ext cx="184731" cy="400110"/>
          </a:xfrm>
          <a:prstGeom prst="rect">
            <a:avLst/>
          </a:prstGeom>
        </p:spPr>
        <p:txBody>
          <a:bodyPr wrap="none">
            <a:spAutoFit/>
          </a:bodyPr>
          <a:lstStyle/>
          <a:p>
            <a:endParaRPr lang="ru-RU" sz="2000" b="1" dirty="0" smtClean="0">
              <a:solidFill>
                <a:srgbClr val="FF8021">
                  <a:lumMod val="75000"/>
                </a:srgbClr>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endParaRPr>
          </a:p>
        </p:txBody>
      </p:sp>
      <p:sp>
        <p:nvSpPr>
          <p:cNvPr id="26" name="Прямоугольник 25"/>
          <p:cNvSpPr/>
          <p:nvPr/>
        </p:nvSpPr>
        <p:spPr>
          <a:xfrm>
            <a:off x="8980713" y="4241181"/>
            <a:ext cx="2922101" cy="2246769"/>
          </a:xfrm>
          <a:prstGeom prst="rect">
            <a:avLst/>
          </a:prstGeom>
        </p:spPr>
        <p:txBody>
          <a:bodyPr wrap="square">
            <a:spAutoFit/>
          </a:bodyPr>
          <a:lstStyle/>
          <a:p>
            <a:pPr lvl="0" algn="just"/>
            <a:r>
              <a:rPr lang="kk-KZ" sz="1400" b="1" dirty="0">
                <a:solidFill>
                  <a:srgbClr val="7030A0"/>
                </a:solidFill>
                <a:latin typeface="Times New Roman" panose="02020603050405020304" pitchFamily="18" charset="0"/>
                <a:cs typeface="Times New Roman" panose="02020603050405020304" pitchFamily="18" charset="0"/>
              </a:rPr>
              <a:t>Мақсаты: </a:t>
            </a:r>
            <a:r>
              <a:rPr lang="kk-KZ" sz="1400" dirty="0" smtClean="0">
                <a:solidFill>
                  <a:prstClr val="black"/>
                </a:solidFill>
                <a:latin typeface="Times New Roman" panose="02020603050405020304" pitchFamily="18" charset="0"/>
                <a:cs typeface="Times New Roman" panose="02020603050405020304" pitchFamily="18" charset="0"/>
              </a:rPr>
              <a:t>әртүрлі </a:t>
            </a:r>
            <a:r>
              <a:rPr lang="kk-KZ" sz="1400" dirty="0">
                <a:solidFill>
                  <a:prstClr val="black"/>
                </a:solidFill>
                <a:latin typeface="Times New Roman" panose="02020603050405020304" pitchFamily="18" charset="0"/>
                <a:cs typeface="Times New Roman" panose="02020603050405020304" pitchFamily="18" charset="0"/>
              </a:rPr>
              <a:t>тұтқалары бар </a:t>
            </a:r>
          </a:p>
          <a:p>
            <a:pPr lvl="0" algn="just"/>
            <a:r>
              <a:rPr lang="kk-KZ" sz="1400" dirty="0" smtClean="0">
                <a:solidFill>
                  <a:prstClr val="black"/>
                </a:solidFill>
                <a:latin typeface="Times New Roman" panose="02020603050405020304" pitchFamily="18" charset="0"/>
                <a:cs typeface="Times New Roman" panose="02020603050405020304" pitchFamily="18" charset="0"/>
              </a:rPr>
              <a:t>6 геометриялық </a:t>
            </a:r>
            <a:r>
              <a:rPr lang="kk-KZ" sz="1400" dirty="0">
                <a:solidFill>
                  <a:prstClr val="black"/>
                </a:solidFill>
                <a:latin typeface="Times New Roman" panose="02020603050405020304" pitchFamily="18" charset="0"/>
                <a:cs typeface="Times New Roman" panose="02020603050405020304" pitchFamily="18" charset="0"/>
              </a:rPr>
              <a:t>пішіндер </a:t>
            </a:r>
            <a:r>
              <a:rPr lang="ru-RU" sz="1400" dirty="0">
                <a:solidFill>
                  <a:prstClr val="black"/>
                </a:solidFill>
                <a:latin typeface="Times New Roman" panose="02020603050405020304" pitchFamily="18" charset="0"/>
                <a:cs typeface="Times New Roman" panose="02020603050405020304" pitchFamily="18" charset="0"/>
              </a:rPr>
              <a:t>(</a:t>
            </a:r>
            <a:r>
              <a:rPr lang="kk-KZ" sz="1400" dirty="0">
                <a:solidFill>
                  <a:prstClr val="black"/>
                </a:solidFill>
                <a:latin typeface="Times New Roman" panose="02020603050405020304" pitchFamily="18" charset="0"/>
                <a:cs typeface="Times New Roman" panose="02020603050405020304" pitchFamily="18" charset="0"/>
              </a:rPr>
              <a:t>дөңгелек-қызыл, шаршы-көгілдір, тіктөртбұрыш-жасыл, сопақша-сары, </a:t>
            </a:r>
            <a:r>
              <a:rPr lang="kk-KZ" sz="1400" dirty="0" smtClean="0">
                <a:solidFill>
                  <a:prstClr val="black"/>
                </a:solidFill>
                <a:latin typeface="Times New Roman" panose="02020603050405020304" pitchFamily="18" charset="0"/>
                <a:cs typeface="Times New Roman" panose="02020603050405020304" pitchFamily="18" charset="0"/>
              </a:rPr>
              <a:t>бесбұрыш - </a:t>
            </a:r>
            <a:r>
              <a:rPr lang="kk-KZ" sz="1400" dirty="0">
                <a:solidFill>
                  <a:prstClr val="black"/>
                </a:solidFill>
                <a:latin typeface="Times New Roman" panose="02020603050405020304" pitchFamily="18" charset="0"/>
                <a:cs typeface="Times New Roman" panose="02020603050405020304" pitchFamily="18" charset="0"/>
              </a:rPr>
              <a:t>қою көк, үшбұрыш-қызғылт</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ұсынылған</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Тапсырмаларды</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орындау</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балаларға</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геометриялық</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пішіндерді</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smtClean="0">
                <a:solidFill>
                  <a:prstClr val="black"/>
                </a:solidFill>
                <a:latin typeface="Times New Roman" panose="02020603050405020304" pitchFamily="18" charset="0"/>
                <a:cs typeface="Times New Roman" panose="02020603050405020304" pitchFamily="18" charset="0"/>
              </a:rPr>
              <a:t>сәйкестендіруге</a:t>
            </a:r>
            <a:r>
              <a:rPr lang="ru-RU" sz="1400" dirty="0" smtClean="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үйретеді</a:t>
            </a:r>
            <a:r>
              <a:rPr lang="ru-RU" sz="1400" dirty="0" smtClean="0">
                <a:solidFill>
                  <a:prstClr val="black"/>
                </a:solidFill>
                <a:latin typeface="Times New Roman" panose="02020603050405020304" pitchFamily="18" charset="0"/>
                <a:cs typeface="Times New Roman" panose="02020603050405020304" pitchFamily="18" charset="0"/>
              </a:rPr>
              <a:t>.</a:t>
            </a:r>
          </a:p>
          <a:p>
            <a:pPr lvl="0" algn="just"/>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25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5971" y="555171"/>
            <a:ext cx="2786743" cy="531420"/>
          </a:xfrm>
        </p:spPr>
        <p:txBody>
          <a:bodyPr>
            <a:noAutofit/>
          </a:bodyPr>
          <a:lstStyle/>
          <a:p>
            <a:pPr marL="0" indent="0" algn="ctr">
              <a:buNone/>
            </a:pPr>
            <a:r>
              <a:rPr lang="ru-RU" sz="2000" b="1" dirty="0">
                <a:solidFill>
                  <a:srgbClr val="7030A0"/>
                </a:solidFill>
                <a:latin typeface="Times New Roman" panose="02020603050405020304" pitchFamily="18" charset="0"/>
                <a:cs typeface="Times New Roman" panose="02020603050405020304" pitchFamily="18" charset="0"/>
              </a:rPr>
              <a:t>«</a:t>
            </a:r>
            <a:r>
              <a:rPr lang="kk-KZ" sz="2000" b="1" dirty="0">
                <a:solidFill>
                  <a:srgbClr val="7030A0"/>
                </a:solidFill>
                <a:latin typeface="Times New Roman" panose="02020603050405020304" pitchFamily="18" charset="0"/>
                <a:cs typeface="Times New Roman" panose="02020603050405020304" pitchFamily="18" charset="0"/>
              </a:rPr>
              <a:t>ЖЫЛ МЕЗГІЛДЕРІ»</a:t>
            </a:r>
            <a:endParaRPr lang="ru-RU" sz="2000" b="1" dirty="0">
              <a:solidFill>
                <a:srgbClr val="7030A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0710" t="11294" r="15794" b="17365"/>
          <a:stretch/>
        </p:blipFill>
        <p:spPr>
          <a:xfrm>
            <a:off x="266700" y="555171"/>
            <a:ext cx="2781300" cy="3048000"/>
          </a:xfrm>
          <a:prstGeom prst="rect">
            <a:avLst/>
          </a:prstGeom>
        </p:spPr>
      </p:pic>
      <p:sp>
        <p:nvSpPr>
          <p:cNvPr id="4" name="TextBox 3"/>
          <p:cNvSpPr txBox="1"/>
          <p:nvPr/>
        </p:nvSpPr>
        <p:spPr>
          <a:xfrm>
            <a:off x="3243944" y="1104808"/>
            <a:ext cx="2743200" cy="2246769"/>
          </a:xfrm>
          <a:prstGeom prst="rect">
            <a:avLst/>
          </a:prstGeom>
          <a:noFill/>
        </p:spPr>
        <p:txBody>
          <a:bodyPr wrap="square" rtlCol="0">
            <a:spAutoFit/>
          </a:bodyPr>
          <a:lstStyle/>
          <a:p>
            <a:r>
              <a:rPr lang="kk-KZ" sz="1400" b="1" dirty="0">
                <a:solidFill>
                  <a:srgbClr val="7030A0"/>
                </a:solidFill>
                <a:latin typeface="Times New Roman" panose="02020603050405020304" pitchFamily="18" charset="0"/>
                <a:cs typeface="Times New Roman" panose="02020603050405020304" pitchFamily="18" charset="0"/>
              </a:rPr>
              <a:t>Мақсаты: </a:t>
            </a:r>
            <a:r>
              <a:rPr lang="kk-KZ" sz="1400" dirty="0">
                <a:latin typeface="Times New Roman" panose="02020603050405020304" pitchFamily="18" charset="0"/>
                <a:cs typeface="Times New Roman" panose="02020603050405020304" pitchFamily="18" charset="0"/>
              </a:rPr>
              <a:t>бұтақтарымен кескінделген ағаш </a:t>
            </a:r>
            <a:r>
              <a:rPr lang="kk-KZ" sz="1400" dirty="0" smtClean="0">
                <a:latin typeface="Times New Roman" panose="02020603050405020304" pitchFamily="18" charset="0"/>
                <a:cs typeface="Times New Roman" panose="02020603050405020304" pitchFamily="18" charset="0"/>
              </a:rPr>
              <a:t>модульы </a:t>
            </a:r>
            <a:r>
              <a:rPr lang="kk-KZ" sz="1400" dirty="0">
                <a:latin typeface="Times New Roman" panose="02020603050405020304" pitchFamily="18" charset="0"/>
                <a:cs typeface="Times New Roman" panose="02020603050405020304" pitchFamily="18" charset="0"/>
              </a:rPr>
              <a:t>ұсынылған жыл мезгілдеріне сәйкес гүл, алмұрт, алма, жапырақ берілген. Ағашты безендіре отырып балалар ұсақ-қол моторикасын, сипап сезу қабілетін, және логикасын, кеңістікте бағдарлау дағдысын арттырады.</a:t>
            </a:r>
            <a:endParaRPr lang="ru-RU" sz="1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9600" r="6758" b="16840"/>
          <a:stretch/>
        </p:blipFill>
        <p:spPr>
          <a:xfrm>
            <a:off x="6701893" y="555171"/>
            <a:ext cx="2703416" cy="2775857"/>
          </a:xfrm>
          <a:prstGeom prst="rect">
            <a:avLst/>
          </a:prstGeom>
        </p:spPr>
      </p:pic>
      <p:sp>
        <p:nvSpPr>
          <p:cNvPr id="6" name="Прямоугольник 5"/>
          <p:cNvSpPr/>
          <p:nvPr/>
        </p:nvSpPr>
        <p:spPr>
          <a:xfrm>
            <a:off x="10151423" y="584955"/>
            <a:ext cx="942437" cy="400110"/>
          </a:xfrm>
          <a:prstGeom prst="rect">
            <a:avLst/>
          </a:prstGeom>
        </p:spPr>
        <p:txBody>
          <a:bodyPr wrap="none">
            <a:spAutoFit/>
          </a:bodyPr>
          <a:lstStyle/>
          <a:p>
            <a:r>
              <a:rPr lang="ru-RU" sz="2000" b="1" dirty="0">
                <a:solidFill>
                  <a:srgbClr val="7030A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«БАУ»</a:t>
            </a:r>
            <a:endParaRPr lang="ru-RU" sz="2000" dirty="0">
              <a:solidFill>
                <a:srgbClr val="7030A0"/>
              </a:solidFill>
            </a:endParaRPr>
          </a:p>
        </p:txBody>
      </p:sp>
      <p:sp>
        <p:nvSpPr>
          <p:cNvPr id="7" name="Прямоугольник 6"/>
          <p:cNvSpPr/>
          <p:nvPr/>
        </p:nvSpPr>
        <p:spPr>
          <a:xfrm>
            <a:off x="9525000" y="1104808"/>
            <a:ext cx="2471057" cy="2031325"/>
          </a:xfrm>
          <a:prstGeom prst="rect">
            <a:avLst/>
          </a:prstGeom>
        </p:spPr>
        <p:txBody>
          <a:bodyPr wrap="square">
            <a:spAutoFit/>
          </a:bodyPr>
          <a:lstStyle/>
          <a:p>
            <a:pPr lvl="0"/>
            <a:r>
              <a:rPr lang="kk-KZ" sz="1400" b="1" dirty="0">
                <a:solidFill>
                  <a:srgbClr val="7030A0"/>
                </a:solidFill>
                <a:latin typeface="Times New Roman" panose="02020603050405020304" pitchFamily="18" charset="0"/>
                <a:cs typeface="Times New Roman" panose="02020603050405020304" pitchFamily="18" charset="0"/>
              </a:rPr>
              <a:t>Мақсаты: </a:t>
            </a:r>
            <a:r>
              <a:rPr lang="kk-KZ" sz="1400" dirty="0">
                <a:solidFill>
                  <a:prstClr val="black"/>
                </a:solidFill>
                <a:latin typeface="Times New Roman" panose="02020603050405020304" pitchFamily="18" charset="0"/>
                <a:cs typeface="Times New Roman" panose="02020603050405020304" pitchFamily="18" charset="0"/>
              </a:rPr>
              <a:t>модуль 2 блоктан құралған </a:t>
            </a:r>
            <a:r>
              <a:rPr lang="ru-RU" sz="1400" dirty="0">
                <a:solidFill>
                  <a:prstClr val="black"/>
                </a:solidFill>
                <a:latin typeface="Times New Roman" panose="02020603050405020304" pitchFamily="18" charset="0"/>
                <a:cs typeface="Times New Roman" panose="02020603050405020304" pitchFamily="18" charset="0"/>
              </a:rPr>
              <a:t>(</a:t>
            </a:r>
            <a:r>
              <a:rPr lang="ru-RU" sz="1400" dirty="0" err="1">
                <a:solidFill>
                  <a:prstClr val="black"/>
                </a:solidFill>
                <a:latin typeface="Times New Roman" panose="02020603050405020304" pitchFamily="18" charset="0"/>
                <a:cs typeface="Times New Roman" panose="02020603050405020304" pitchFamily="18" charset="0"/>
              </a:rPr>
              <a:t>аяқ</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smtClean="0">
                <a:solidFill>
                  <a:prstClr val="black"/>
                </a:solidFill>
                <a:latin typeface="Times New Roman" panose="02020603050405020304" pitchFamily="18" charset="0"/>
                <a:cs typeface="Times New Roman" panose="02020603050405020304" pitchFamily="18" charset="0"/>
              </a:rPr>
              <a:t>киім</a:t>
            </a:r>
            <a:r>
              <a:rPr lang="ru-RU" sz="1400" dirty="0" smtClean="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және</a:t>
            </a:r>
            <a:r>
              <a:rPr lang="ru-RU" sz="1400" dirty="0">
                <a:solidFill>
                  <a:prstClr val="black"/>
                </a:solidFill>
                <a:latin typeface="Times New Roman" panose="02020603050405020304" pitchFamily="18" charset="0"/>
                <a:cs typeface="Times New Roman" panose="02020603050405020304" pitchFamily="18" charset="0"/>
              </a:rPr>
              <a:t> лабиринт). </a:t>
            </a:r>
            <a:r>
              <a:rPr lang="ru-RU" sz="1400" dirty="0" err="1" smtClean="0">
                <a:solidFill>
                  <a:prstClr val="black"/>
                </a:solidFill>
                <a:latin typeface="Times New Roman" panose="02020603050405020304" pitchFamily="18" charset="0"/>
                <a:cs typeface="Times New Roman" panose="02020603050405020304" pitchFamily="18" charset="0"/>
              </a:rPr>
              <a:t>Әртүрлі</a:t>
            </a:r>
            <a:r>
              <a:rPr lang="ru-RU" sz="1400" dirty="0" smtClean="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түсті</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баулар</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ұсынылған</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Бауларды</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өткізу</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арқылы</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smtClean="0">
                <a:solidFill>
                  <a:prstClr val="black"/>
                </a:solidFill>
                <a:latin typeface="Times New Roman" panose="02020603050405020304" pitchFamily="18" charset="0"/>
                <a:cs typeface="Times New Roman" panose="02020603050405020304" pitchFamily="18" charset="0"/>
              </a:rPr>
              <a:t>балаларға</a:t>
            </a:r>
            <a:r>
              <a:rPr lang="ru-RU" sz="1400" dirty="0" smtClean="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бағыт-бағдар</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жасау</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көзбен</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көріп</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қабылдау</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бір</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орында</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отыру</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және</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ұсақ</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қол</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a:solidFill>
                  <a:prstClr val="black"/>
                </a:solidFill>
                <a:latin typeface="Times New Roman" panose="02020603050405020304" pitchFamily="18" charset="0"/>
                <a:cs typeface="Times New Roman" panose="02020603050405020304" pitchFamily="18" charset="0"/>
              </a:rPr>
              <a:t>моторикасы</a:t>
            </a:r>
            <a:r>
              <a:rPr lang="ru-RU" sz="1400" dirty="0">
                <a:solidFill>
                  <a:prstClr val="black"/>
                </a:solidFill>
                <a:latin typeface="Times New Roman" panose="02020603050405020304" pitchFamily="18" charset="0"/>
                <a:cs typeface="Times New Roman" panose="02020603050405020304" pitchFamily="18" charset="0"/>
              </a:rPr>
              <a:t> </a:t>
            </a:r>
            <a:r>
              <a:rPr lang="ru-RU" sz="1400" dirty="0" err="1" smtClean="0">
                <a:solidFill>
                  <a:prstClr val="black"/>
                </a:solidFill>
                <a:latin typeface="Times New Roman" panose="02020603050405020304" pitchFamily="18" charset="0"/>
                <a:cs typeface="Times New Roman" panose="02020603050405020304" pitchFamily="18" charset="0"/>
              </a:rPr>
              <a:t>дамытады</a:t>
            </a:r>
            <a:r>
              <a:rPr lang="ru-RU" sz="1400" dirty="0" smtClean="0">
                <a:solidFill>
                  <a:prstClr val="black"/>
                </a:solidFill>
                <a:latin typeface="Times New Roman" panose="02020603050405020304" pitchFamily="18" charset="0"/>
                <a:cs typeface="Times New Roman" panose="02020603050405020304" pitchFamily="18" charset="0"/>
              </a:rPr>
              <a:t>.</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8579783" y="3762342"/>
            <a:ext cx="2770310" cy="400110"/>
          </a:xfrm>
          <a:prstGeom prst="rect">
            <a:avLst/>
          </a:prstGeom>
        </p:spPr>
        <p:txBody>
          <a:bodyPr wrap="none">
            <a:spAutoFit/>
          </a:bodyPr>
          <a:lstStyle/>
          <a:p>
            <a:r>
              <a:rPr lang="ru-RU" sz="2000" b="1" dirty="0">
                <a:solidFill>
                  <a:srgbClr val="7030A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a:t>
            </a:r>
            <a:r>
              <a:rPr lang="kk-KZ" sz="2000" b="1" dirty="0">
                <a:solidFill>
                  <a:srgbClr val="7030A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ҮЛКЕН МОЗАЙКА</a:t>
            </a:r>
            <a:r>
              <a:rPr lang="ru-RU" sz="2000" b="1" dirty="0">
                <a:solidFill>
                  <a:srgbClr val="7030A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a:t>
            </a:r>
            <a:endParaRPr lang="ru-RU" dirty="0">
              <a:solidFill>
                <a:srgbClr val="7030A0"/>
              </a:solidFill>
            </a:endParaRPr>
          </a:p>
        </p:txBody>
      </p:sp>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t="9333" b="25000"/>
          <a:stretch/>
        </p:blipFill>
        <p:spPr>
          <a:xfrm>
            <a:off x="419100" y="3940625"/>
            <a:ext cx="3311238" cy="2471057"/>
          </a:xfrm>
          <a:prstGeom prst="rect">
            <a:avLst/>
          </a:prstGeom>
        </p:spPr>
      </p:pic>
      <p:pic>
        <p:nvPicPr>
          <p:cNvPr id="10" name="Рисунок 9"/>
          <p:cNvPicPr>
            <a:picLocks noChangeAspect="1"/>
          </p:cNvPicPr>
          <p:nvPr/>
        </p:nvPicPr>
        <p:blipFill rotWithShape="1">
          <a:blip r:embed="rId5" cstate="print">
            <a:extLst>
              <a:ext uri="{28A0092B-C50C-407E-A947-70E740481C1C}">
                <a14:useLocalDpi xmlns:a14="http://schemas.microsoft.com/office/drawing/2010/main" val="0"/>
              </a:ext>
            </a:extLst>
          </a:blip>
          <a:srcRect l="4379" t="13494" r="9203" b="17676"/>
          <a:stretch/>
        </p:blipFill>
        <p:spPr>
          <a:xfrm rot="10800000">
            <a:off x="4029689" y="3962398"/>
            <a:ext cx="3089565" cy="2471057"/>
          </a:xfrm>
          <a:prstGeom prst="rect">
            <a:avLst/>
          </a:prstGeom>
        </p:spPr>
      </p:pic>
      <p:sp>
        <p:nvSpPr>
          <p:cNvPr id="11" name="Прямоугольник 10"/>
          <p:cNvSpPr/>
          <p:nvPr/>
        </p:nvSpPr>
        <p:spPr>
          <a:xfrm>
            <a:off x="7445827" y="4289986"/>
            <a:ext cx="4452257" cy="1815882"/>
          </a:xfrm>
          <a:prstGeom prst="rect">
            <a:avLst/>
          </a:prstGeom>
        </p:spPr>
        <p:txBody>
          <a:bodyPr wrap="square">
            <a:spAutoFit/>
          </a:bodyPr>
          <a:lstStyle/>
          <a:p>
            <a:pPr lvl="0"/>
            <a:r>
              <a:rPr lang="kk-KZ" sz="1400" b="1" dirty="0">
                <a:solidFill>
                  <a:srgbClr val="7030A0"/>
                </a:solidFill>
                <a:latin typeface="Times New Roman" panose="02020603050405020304" pitchFamily="18" charset="0"/>
                <a:cs typeface="Times New Roman" panose="02020603050405020304" pitchFamily="18" charset="0"/>
              </a:rPr>
              <a:t>Мақсаты: </a:t>
            </a:r>
            <a:r>
              <a:rPr lang="kk-KZ" sz="1400" dirty="0" smtClean="0">
                <a:solidFill>
                  <a:prstClr val="black"/>
                </a:solidFill>
                <a:latin typeface="Times New Roman" panose="02020603050405020304" pitchFamily="18" charset="0"/>
                <a:cs typeface="Times New Roman" panose="02020603050405020304" pitchFamily="18" charset="0"/>
              </a:rPr>
              <a:t>әртүрлі </a:t>
            </a:r>
            <a:r>
              <a:rPr lang="kk-KZ" sz="1400" dirty="0">
                <a:solidFill>
                  <a:prstClr val="black"/>
                </a:solidFill>
                <a:latin typeface="Times New Roman" panose="02020603050405020304" pitchFamily="18" charset="0"/>
                <a:cs typeface="Times New Roman" panose="02020603050405020304" pitchFamily="18" charset="0"/>
              </a:rPr>
              <a:t>түсті 100 ойын  шарлары ұсынылған. Шарларды жинау арқылы </a:t>
            </a:r>
            <a:r>
              <a:rPr lang="kk-KZ" sz="1400" dirty="0" smtClean="0">
                <a:solidFill>
                  <a:prstClr val="black"/>
                </a:solidFill>
                <a:latin typeface="Times New Roman" panose="02020603050405020304" pitchFamily="18" charset="0"/>
                <a:cs typeface="Times New Roman" panose="02020603050405020304" pitchFamily="18" charset="0"/>
              </a:rPr>
              <a:t>әртүрлі </a:t>
            </a:r>
            <a:r>
              <a:rPr lang="kk-KZ" sz="1400" dirty="0">
                <a:solidFill>
                  <a:prstClr val="black"/>
                </a:solidFill>
                <a:latin typeface="Times New Roman" panose="02020603050405020304" pitchFamily="18" charset="0"/>
                <a:cs typeface="Times New Roman" panose="02020603050405020304" pitchFamily="18" charset="0"/>
              </a:rPr>
              <a:t>тапсырмалар орындатылады. Бұл балалардың ұсақ қол моторикасын, қабылдау қабілетін, шығармашылық көзқарасын және </a:t>
            </a:r>
            <a:r>
              <a:rPr lang="kk-KZ" sz="1400" dirty="0" smtClean="0">
                <a:solidFill>
                  <a:prstClr val="black"/>
                </a:solidFill>
                <a:latin typeface="Times New Roman" panose="02020603050405020304" pitchFamily="18" charset="0"/>
                <a:cs typeface="Times New Roman" panose="02020603050405020304" pitchFamily="18" charset="0"/>
              </a:rPr>
              <a:t>кескіндік, </a:t>
            </a:r>
            <a:r>
              <a:rPr lang="kk-KZ" sz="1400" dirty="0">
                <a:solidFill>
                  <a:prstClr val="black"/>
                </a:solidFill>
                <a:latin typeface="Times New Roman" panose="02020603050405020304" pitchFamily="18" charset="0"/>
                <a:cs typeface="Times New Roman" panose="02020603050405020304" pitchFamily="18" charset="0"/>
              </a:rPr>
              <a:t>ойлау қабілетін дамытады. Ойын барысында бала өзін-өзі мақсатты іс-әрекет орындауға, байқампаздыққа және зейінділікке тәрбиелейді.</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25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4882" y="202939"/>
            <a:ext cx="8683348" cy="1143000"/>
          </a:xfrm>
        </p:spPr>
        <p:txBody>
          <a:bodyPr/>
          <a:lstStyle/>
          <a:p>
            <a:pPr marL="0" indent="0" algn="ctr">
              <a:buNone/>
            </a:pPr>
            <a:r>
              <a:rPr lang="kk-KZ" sz="4100" dirty="0" smtClean="0">
                <a:solidFill>
                  <a:srgbClr val="7030A0"/>
                </a:solidFill>
                <a:latin typeface="Times New Roman" pitchFamily="18" charset="0"/>
                <a:cs typeface="Times New Roman" pitchFamily="18" charset="0"/>
              </a:rPr>
              <a:t>Іс - тәжірибелік бағыт</a:t>
            </a:r>
            <a:endParaRPr lang="ru-RU" sz="4100" dirty="0">
              <a:solidFill>
                <a:srgbClr val="7030A0"/>
              </a:solidFill>
              <a:latin typeface="Times New Roman" pitchFamily="18" charset="0"/>
              <a:cs typeface="Times New Roman" pitchFamily="18" charset="0"/>
            </a:endParaRPr>
          </a:p>
        </p:txBody>
      </p:sp>
      <p:pic>
        <p:nvPicPr>
          <p:cNvPr id="2050" name="Picture 2" descr="C:\Users\User\Desktop\IMG-20230810-WA00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6408" y="1219925"/>
            <a:ext cx="3299336" cy="24745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IMG-20230810-WA00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570" y="3322693"/>
            <a:ext cx="2703119" cy="33286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IMG-20230810-WA00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7315" y="3322693"/>
            <a:ext cx="2579914" cy="33286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Гифки Атом 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91841" y="4477407"/>
            <a:ext cx="3324311" cy="177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962306"/>
      </p:ext>
    </p:extLst>
  </p:cSld>
  <p:clrMapOvr>
    <a:masterClrMapping/>
  </p:clrMapOvr>
</p:sld>
</file>

<file path=ppt/theme/theme1.xml><?xml version="1.0" encoding="utf-8"?>
<a:theme xmlns:a="http://schemas.openxmlformats.org/drawingml/2006/main" name="Тема1">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Тема1</Template>
  <TotalTime>1649</TotalTime>
  <Words>743</Words>
  <Application>Microsoft Office PowerPoint</Application>
  <PresentationFormat>Произвольный</PresentationFormat>
  <Paragraphs>71</Paragraphs>
  <Slides>12</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12</vt:i4>
      </vt:variant>
    </vt:vector>
  </HeadingPairs>
  <TitlesOfParts>
    <vt:vector size="14" baseType="lpstr">
      <vt:lpstr>Тема1</vt:lpstr>
      <vt:lpstr>Воздушный поток</vt:lpstr>
      <vt:lpstr>Шығыс Қазақстан облысы білім басқармасы  Өскемен қаласы бойынша білім бөлімінің «Алтын дән» арнайы балабақшасы» КММ</vt:lpstr>
      <vt:lpstr>«Модульдік ойыншықтар» технологиясының даму тарихы</vt:lpstr>
      <vt:lpstr>Түзету жұмысының  мазмұны</vt:lpstr>
      <vt:lpstr>Модульдерді  қолдану әдістемесі  бойынша  педагогтың міндеті:</vt:lpstr>
      <vt:lpstr>Сиқырлы бөлме</vt:lpstr>
      <vt:lpstr>«ҚОЙ»</vt:lpstr>
      <vt:lpstr>Презентация PowerPoint</vt:lpstr>
      <vt:lpstr>«ЖЫЛ МЕЗГІЛДЕРІ»</vt:lpstr>
      <vt:lpstr>Іс - тәжірибелік бағыт</vt:lpstr>
      <vt:lpstr>Модульдердің нәтижелік көрсеткіші:</vt:lpstr>
      <vt:lpstr>Қорытынды</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User</cp:lastModifiedBy>
  <cp:revision>51</cp:revision>
  <dcterms:created xsi:type="dcterms:W3CDTF">2022-10-20T09:44:41Z</dcterms:created>
  <dcterms:modified xsi:type="dcterms:W3CDTF">2011-10-12T20:59:18Z</dcterms:modified>
</cp:coreProperties>
</file>